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86" r:id="rId2"/>
    <p:sldId id="284" r:id="rId3"/>
    <p:sldId id="287" r:id="rId4"/>
    <p:sldId id="277" r:id="rId5"/>
    <p:sldId id="274" r:id="rId6"/>
    <p:sldId id="282" r:id="rId7"/>
    <p:sldId id="279" r:id="rId8"/>
    <p:sldId id="288" r:id="rId9"/>
    <p:sldId id="289" r:id="rId10"/>
    <p:sldId id="290" r:id="rId11"/>
    <p:sldId id="291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DFDBCB"/>
    <a:srgbClr val="BF0929"/>
    <a:srgbClr val="87BD31"/>
    <a:srgbClr val="01A7E7"/>
    <a:srgbClr val="0079C2"/>
    <a:srgbClr val="B0DEF9"/>
    <a:srgbClr val="CEDF98"/>
    <a:srgbClr val="00954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70" autoAdjust="0"/>
    <p:restoredTop sz="95332" autoAdjust="0"/>
  </p:normalViewPr>
  <p:slideViewPr>
    <p:cSldViewPr snapToGrid="0" showGuides="1">
      <p:cViewPr varScale="1">
        <p:scale>
          <a:sx n="88" d="100"/>
          <a:sy n="88" d="100"/>
        </p:scale>
        <p:origin x="62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151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TGWXITWhA08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4Lck8StPBt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" y="-9525"/>
            <a:ext cx="9115425" cy="6877050"/>
          </a:xfrm>
          <a:prstGeom prst="rect">
            <a:avLst/>
          </a:prstGeom>
        </p:spPr>
      </p:pic>
      <p:pic>
        <p:nvPicPr>
          <p:cNvPr id="4" name="TGWXITWhA08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024709" y="2487930"/>
            <a:ext cx="7527108" cy="4233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486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remove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Climate Change?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96423" y="1473201"/>
            <a:ext cx="7541623" cy="3030584"/>
            <a:chOff x="2710135" y="1397001"/>
            <a:chExt cx="5351630" cy="189609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710135" y="1397001"/>
              <a:ext cx="5351630" cy="1896097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889037" y="1550468"/>
              <a:ext cx="5026237" cy="1386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Climate change </a:t>
              </a:r>
              <a:r>
                <a:rPr lang="en-GB" dirty="0"/>
                <a:t>is </a:t>
              </a:r>
              <a:r>
                <a:rPr lang="en-GB" dirty="0" smtClean="0"/>
                <a:t>a term to describe the </a:t>
              </a:r>
              <a:r>
                <a:rPr lang="en-GB" dirty="0" smtClean="0"/>
                <a:t>changes </a:t>
              </a:r>
              <a:r>
                <a:rPr lang="en-GB" dirty="0"/>
                <a:t>in </a:t>
              </a:r>
              <a:r>
                <a:rPr lang="en-GB" dirty="0" smtClean="0"/>
                <a:t>the Earth’s weather </a:t>
              </a:r>
              <a:r>
                <a:rPr lang="en-GB" dirty="0"/>
                <a:t>and </a:t>
              </a:r>
              <a:r>
                <a:rPr lang="en-GB" dirty="0" smtClean="0"/>
                <a:t>temperatures over time.</a:t>
              </a:r>
            </a:p>
            <a:p>
              <a:endParaRPr lang="en-GB" dirty="0" smtClean="0"/>
            </a:p>
            <a:p>
              <a:r>
                <a:rPr lang="en-GB" dirty="0" smtClean="0"/>
                <a:t>It includes </a:t>
              </a:r>
              <a:r>
                <a:rPr lang="en-GB" b="1" dirty="0"/>
                <a:t>g</a:t>
              </a:r>
              <a:r>
                <a:rPr lang="en-GB" b="1" dirty="0" smtClean="0"/>
                <a:t>lobal warming, </a:t>
              </a:r>
              <a:r>
                <a:rPr lang="en-GB" dirty="0" smtClean="0"/>
                <a:t>which</a:t>
              </a:r>
              <a:r>
                <a:rPr lang="en-GB" b="1" dirty="0" smtClean="0"/>
                <a:t> </a:t>
              </a:r>
              <a:r>
                <a:rPr lang="en-GB" dirty="0" smtClean="0"/>
                <a:t>is the </a:t>
              </a:r>
              <a:r>
                <a:rPr lang="en-GB" dirty="0"/>
                <a:t>rise in </a:t>
              </a:r>
              <a:r>
                <a:rPr lang="en-GB" dirty="0" smtClean="0"/>
                <a:t>temperatures all over the world </a:t>
              </a:r>
              <a:r>
                <a:rPr lang="en-GB" dirty="0"/>
                <a:t>due mainly </a:t>
              </a:r>
              <a:r>
                <a:rPr lang="en-GB" dirty="0" smtClean="0"/>
                <a:t>to more </a:t>
              </a:r>
              <a:r>
                <a:rPr lang="en-GB" dirty="0"/>
                <a:t>greenhouse gases in the atmosphere. </a:t>
              </a:r>
            </a:p>
            <a:p>
              <a:endParaRPr lang="en-GB" dirty="0"/>
            </a:p>
            <a:p>
              <a:r>
                <a:rPr lang="en-GB" dirty="0" smtClean="0"/>
                <a:t>The effects of climate </a:t>
              </a:r>
              <a:r>
                <a:rPr lang="en-GB" dirty="0"/>
                <a:t>change </a:t>
              </a:r>
              <a:r>
                <a:rPr lang="en-GB" dirty="0" smtClean="0"/>
                <a:t>are </a:t>
              </a:r>
              <a:r>
                <a:rPr lang="en-GB" dirty="0"/>
                <a:t>a </a:t>
              </a:r>
              <a:r>
                <a:rPr lang="en-GB" dirty="0" smtClean="0"/>
                <a:t>huge challenge </a:t>
              </a:r>
              <a:r>
                <a:rPr lang="en-GB" dirty="0"/>
                <a:t>for </a:t>
              </a:r>
              <a:r>
                <a:rPr lang="en-GB" dirty="0" smtClean="0"/>
                <a:t>us and our planet.</a:t>
              </a:r>
              <a:endParaRPr lang="en-GB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654" y="4230580"/>
            <a:ext cx="3658145" cy="204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9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38243" y="2198632"/>
            <a:ext cx="7632699" cy="495108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These include: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Why Is the World’s Climate Changing?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326588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Over the past 200 years, industrialisation and </a:t>
            </a:r>
            <a:r>
              <a:rPr lang="en-GB" dirty="0" smtClean="0"/>
              <a:t>a growing </a:t>
            </a:r>
            <a:r>
              <a:rPr lang="en-GB" dirty="0"/>
              <a:t>population has led to </a:t>
            </a:r>
            <a:r>
              <a:rPr lang="en-GB" dirty="0" smtClean="0"/>
              <a:t>the release of more gases </a:t>
            </a:r>
            <a:r>
              <a:rPr lang="en-GB" dirty="0"/>
              <a:t>that </a:t>
            </a:r>
            <a:r>
              <a:rPr lang="en-GB" dirty="0" smtClean="0"/>
              <a:t>cause </a:t>
            </a:r>
            <a:r>
              <a:rPr lang="en-GB" b="1" dirty="0"/>
              <a:t>rising </a:t>
            </a:r>
            <a:r>
              <a:rPr lang="en-GB" b="1" dirty="0" smtClean="0"/>
              <a:t>temperatures</a:t>
            </a:r>
            <a:endParaRPr lang="en-GB" b="1" dirty="0"/>
          </a:p>
        </p:txBody>
      </p:sp>
      <p:sp>
        <p:nvSpPr>
          <p:cNvPr id="8" name="Rectangle 7"/>
          <p:cNvSpPr/>
          <p:nvPr/>
        </p:nvSpPr>
        <p:spPr>
          <a:xfrm>
            <a:off x="793717" y="4820591"/>
            <a:ext cx="16668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Electricity </a:t>
            </a:r>
            <a:br>
              <a:rPr lang="en-GB" b="1" dirty="0"/>
            </a:br>
            <a:r>
              <a:rPr lang="en-GB" b="1" dirty="0"/>
              <a:t>and Heat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568AD2D-CDB3-48DC-BF78-030A1E8F6A1C}"/>
              </a:ext>
            </a:extLst>
          </p:cNvPr>
          <p:cNvGrpSpPr/>
          <p:nvPr/>
        </p:nvGrpSpPr>
        <p:grpSpPr>
          <a:xfrm>
            <a:off x="738243" y="3090103"/>
            <a:ext cx="1636228" cy="1474652"/>
            <a:chOff x="755650" y="3579206"/>
            <a:chExt cx="1636228" cy="147465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B401F38-57F2-4F78-B2D6-074FC1AEBC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6" r="24863"/>
            <a:stretch/>
          </p:blipFill>
          <p:spPr>
            <a:xfrm>
              <a:off x="897245" y="3582613"/>
              <a:ext cx="1494633" cy="1471245"/>
            </a:xfrm>
            <a:prstGeom prst="ellipse">
              <a:avLst/>
            </a:prstGeom>
            <a:ln w="28575">
              <a:solidFill>
                <a:srgbClr val="009285"/>
              </a:solidFill>
            </a:ln>
          </p:spPr>
        </p:pic>
        <p:sp>
          <p:nvSpPr>
            <p:cNvPr id="10" name="Oval 9"/>
            <p:cNvSpPr/>
            <p:nvPr/>
          </p:nvSpPr>
          <p:spPr>
            <a:xfrm>
              <a:off x="755650" y="3579206"/>
              <a:ext cx="534290" cy="534290"/>
            </a:xfrm>
            <a:prstGeom prst="ellipse">
              <a:avLst/>
            </a:prstGeom>
            <a:solidFill>
              <a:srgbClr val="00928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1</a:t>
              </a:r>
            </a:p>
          </p:txBody>
        </p:sp>
      </p:grpSp>
      <p:sp>
        <p:nvSpPr>
          <p:cNvPr id="12" name="Rectangle 11"/>
          <p:cNvSpPr/>
          <p:nvPr/>
        </p:nvSpPr>
        <p:spPr>
          <a:xfrm>
            <a:off x="2747814" y="4890826"/>
            <a:ext cx="166687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Transportation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7C46A24-6867-4B98-9A5C-5B2D7ADE82CC}"/>
              </a:ext>
            </a:extLst>
          </p:cNvPr>
          <p:cNvGrpSpPr/>
          <p:nvPr/>
        </p:nvGrpSpPr>
        <p:grpSpPr>
          <a:xfrm>
            <a:off x="2714937" y="3093510"/>
            <a:ext cx="1586067" cy="1523971"/>
            <a:chOff x="2764382" y="3579206"/>
            <a:chExt cx="1586067" cy="1523971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A3A3698E-628D-473A-88C9-F152ACC576D1}"/>
                </a:ext>
              </a:extLst>
            </p:cNvPr>
            <p:cNvGrpSpPr/>
            <p:nvPr/>
          </p:nvGrpSpPr>
          <p:grpSpPr>
            <a:xfrm>
              <a:off x="2826478" y="3579206"/>
              <a:ext cx="1523971" cy="1523971"/>
              <a:chOff x="2512078" y="3299886"/>
              <a:chExt cx="1523971" cy="1523971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784772BE-8A39-4343-8862-2F1D310E0B89}"/>
                  </a:ext>
                </a:extLst>
              </p:cNvPr>
              <p:cNvSpPr/>
              <p:nvPr/>
            </p:nvSpPr>
            <p:spPr>
              <a:xfrm>
                <a:off x="2512078" y="3299886"/>
                <a:ext cx="1523971" cy="1523971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>
                <a:solidFill>
                  <a:srgbClr val="0092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B7C935A3-589A-425F-9B4F-20B5DACA4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44255" y="3675944"/>
                <a:ext cx="1221753" cy="473190"/>
              </a:xfrm>
              <a:prstGeom prst="rect">
                <a:avLst/>
              </a:prstGeom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83283B64-3572-46CE-A0B7-5B1AC10B2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29211" y="3944830"/>
                <a:ext cx="1018479" cy="566534"/>
              </a:xfrm>
              <a:prstGeom prst="rect">
                <a:avLst/>
              </a:prstGeom>
            </p:spPr>
          </p:pic>
        </p:grpSp>
        <p:sp>
          <p:nvSpPr>
            <p:cNvPr id="14" name="Oval 13"/>
            <p:cNvSpPr/>
            <p:nvPr/>
          </p:nvSpPr>
          <p:spPr>
            <a:xfrm>
              <a:off x="2764382" y="3579206"/>
              <a:ext cx="534290" cy="534290"/>
            </a:xfrm>
            <a:prstGeom prst="ellipse">
              <a:avLst/>
            </a:prstGeom>
            <a:solidFill>
              <a:srgbClr val="00928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2</a:t>
              </a:r>
            </a:p>
          </p:txBody>
        </p:sp>
      </p:grpSp>
      <p:sp>
        <p:nvSpPr>
          <p:cNvPr id="16" name="Rectangle 15"/>
          <p:cNvSpPr/>
          <p:nvPr/>
        </p:nvSpPr>
        <p:spPr>
          <a:xfrm>
            <a:off x="4716317" y="4752326"/>
            <a:ext cx="19272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Manufacturing and Construction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2867F90-6307-40E3-BC5E-29044BE0AA04}"/>
              </a:ext>
            </a:extLst>
          </p:cNvPr>
          <p:cNvGrpSpPr/>
          <p:nvPr/>
        </p:nvGrpSpPr>
        <p:grpSpPr>
          <a:xfrm>
            <a:off x="4652256" y="3093510"/>
            <a:ext cx="1605662" cy="1528013"/>
            <a:chOff x="4686932" y="3579206"/>
            <a:chExt cx="1605662" cy="1528013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95EB9690-DBA2-42DD-8FB7-EFD8E06147CC}"/>
                </a:ext>
              </a:extLst>
            </p:cNvPr>
            <p:cNvGrpSpPr/>
            <p:nvPr/>
          </p:nvGrpSpPr>
          <p:grpSpPr>
            <a:xfrm>
              <a:off x="4736781" y="3598128"/>
              <a:ext cx="1555813" cy="1509091"/>
              <a:chOff x="4736781" y="3598128"/>
              <a:chExt cx="1555813" cy="1509091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4688D883-4E6E-40DA-BB53-3295EF3AB9A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263" r="24496" b="15846"/>
              <a:stretch/>
            </p:blipFill>
            <p:spPr>
              <a:xfrm>
                <a:off x="4736781" y="3598128"/>
                <a:ext cx="1555813" cy="1497345"/>
              </a:xfrm>
              <a:prstGeom prst="ellipse">
                <a:avLst/>
              </a:prstGeom>
              <a:ln w="28575">
                <a:solidFill>
                  <a:srgbClr val="009285"/>
                </a:solidFill>
              </a:ln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4460A438-BA6C-493E-A5AC-CC257A660E1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b="63374"/>
              <a:stretch/>
            </p:blipFill>
            <p:spPr>
              <a:xfrm>
                <a:off x="4750993" y="3676454"/>
                <a:ext cx="1527746" cy="1430765"/>
              </a:xfrm>
              <a:prstGeom prst="ellipse">
                <a:avLst/>
              </a:prstGeom>
            </p:spPr>
          </p:pic>
        </p:grpSp>
        <p:sp>
          <p:nvSpPr>
            <p:cNvPr id="18" name="Oval 17"/>
            <p:cNvSpPr/>
            <p:nvPr/>
          </p:nvSpPr>
          <p:spPr>
            <a:xfrm>
              <a:off x="4686932" y="3579206"/>
              <a:ext cx="534290" cy="534290"/>
            </a:xfrm>
            <a:prstGeom prst="ellipse">
              <a:avLst/>
            </a:prstGeom>
            <a:solidFill>
              <a:srgbClr val="00928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3</a:t>
              </a: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ACB24420-7B10-497F-AF0A-2FD192CC9A08}"/>
              </a:ext>
            </a:extLst>
          </p:cNvPr>
          <p:cNvSpPr/>
          <p:nvPr/>
        </p:nvSpPr>
        <p:spPr>
          <a:xfrm>
            <a:off x="6643530" y="4703716"/>
            <a:ext cx="19051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 smtClean="0"/>
              <a:t>Farming</a:t>
            </a:r>
            <a:endParaRPr lang="en-GB" b="1" dirty="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8F4BC8E-C82B-45A7-B563-05B8F4A316AD}"/>
              </a:ext>
            </a:extLst>
          </p:cNvPr>
          <p:cNvGrpSpPr/>
          <p:nvPr/>
        </p:nvGrpSpPr>
        <p:grpSpPr>
          <a:xfrm>
            <a:off x="6643530" y="3083825"/>
            <a:ext cx="1570957" cy="1503697"/>
            <a:chOff x="6695352" y="3560284"/>
            <a:chExt cx="1570957" cy="150369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DE04BA5-199A-48C7-897A-61F719B62D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81534" y="3579206"/>
              <a:ext cx="1484775" cy="1484775"/>
            </a:xfrm>
            <a:prstGeom prst="ellipse">
              <a:avLst/>
            </a:prstGeom>
            <a:ln w="28575">
              <a:solidFill>
                <a:srgbClr val="009285"/>
              </a:solidFill>
            </a:ln>
          </p:spPr>
        </p:pic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0A8BD51-19FA-462E-8D05-A8DF13587FBD}"/>
                </a:ext>
              </a:extLst>
            </p:cNvPr>
            <p:cNvSpPr/>
            <p:nvPr/>
          </p:nvSpPr>
          <p:spPr>
            <a:xfrm>
              <a:off x="6695352" y="3560284"/>
              <a:ext cx="534290" cy="534290"/>
            </a:xfrm>
            <a:prstGeom prst="ellipse">
              <a:avLst/>
            </a:prstGeom>
            <a:solidFill>
              <a:srgbClr val="00928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4</a:t>
              </a:r>
            </a:p>
          </p:txBody>
        </p:sp>
      </p:grpSp>
      <p:sp>
        <p:nvSpPr>
          <p:cNvPr id="27" name="Rectangle 26"/>
          <p:cNvSpPr/>
          <p:nvPr/>
        </p:nvSpPr>
        <p:spPr>
          <a:xfrm>
            <a:off x="618309" y="5590373"/>
            <a:ext cx="7930384" cy="1049106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 smtClean="0"/>
              <a:t>These actions can also lead to the destruction of nature, including deforestation. Trees and green spaces give us oxygen and habitats for animals.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413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How Do Greenhouse Gases Change the Climate?</a:t>
            </a:r>
          </a:p>
        </p:txBody>
      </p:sp>
      <p:sp>
        <p:nvSpPr>
          <p:cNvPr id="8" name="Rectangle 7"/>
          <p:cNvSpPr/>
          <p:nvPr/>
        </p:nvSpPr>
        <p:spPr>
          <a:xfrm>
            <a:off x="683491" y="1831847"/>
            <a:ext cx="1801092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Just like a greenhouse, the Sun’s rays can enter the Earth’s atmosphere, but then become trapped inside by greenhouse gases.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722" y="2540000"/>
            <a:ext cx="4332728" cy="33166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5690" y="2628900"/>
            <a:ext cx="4091539" cy="304624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142402" y="2628900"/>
            <a:ext cx="1245948" cy="3429000"/>
            <a:chOff x="6042155" y="2181710"/>
            <a:chExt cx="1245948" cy="3429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42155" y="2181710"/>
              <a:ext cx="1245948" cy="3429000"/>
            </a:xfrm>
            <a:prstGeom prst="rect">
              <a:avLst/>
            </a:prstGeom>
          </p:spPr>
        </p:pic>
        <p:sp>
          <p:nvSpPr>
            <p:cNvPr id="14" name="Rounded Rectangle 13"/>
            <p:cNvSpPr/>
            <p:nvPr/>
          </p:nvSpPr>
          <p:spPr>
            <a:xfrm>
              <a:off x="6524625" y="2343150"/>
              <a:ext cx="280988" cy="2784804"/>
            </a:xfrm>
            <a:prstGeom prst="roundRect">
              <a:avLst>
                <a:gd name="adj" fmla="val 3700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7734417" y="4832827"/>
            <a:ext cx="64253" cy="573982"/>
          </a:xfrm>
          <a:prstGeom prst="roundRect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7690164" y="5354657"/>
            <a:ext cx="151192" cy="151192"/>
          </a:xfrm>
          <a:prstGeom prst="ellipse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734417" y="3149283"/>
            <a:ext cx="64253" cy="1702593"/>
          </a:xfrm>
          <a:prstGeom prst="roundRect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Empty greenhouse with closed door Stock Vector by ©viktorijareut 2756150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03" y="4343400"/>
            <a:ext cx="1508544" cy="150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80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Being Affected by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Climate Change?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Global warming is the main cause of climate change. The effects of climate change include: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640" y="2681905"/>
            <a:ext cx="1494190" cy="1494190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20" name="Rectangle 19"/>
          <p:cNvSpPr/>
          <p:nvPr/>
        </p:nvSpPr>
        <p:spPr>
          <a:xfrm>
            <a:off x="1947588" y="4307234"/>
            <a:ext cx="108028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Shrinking glaciers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3910" y="4726867"/>
            <a:ext cx="1515516" cy="1515516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487203">
            <a:off x="2832085" y="3996860"/>
            <a:ext cx="1072136" cy="23440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4196591" y="5582037"/>
            <a:ext cx="134410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Rising sea levels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1287">
            <a:off x="3953507" y="4985585"/>
            <a:ext cx="1072136" cy="23440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4002" y="3053768"/>
            <a:ext cx="1484912" cy="1484912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27" name="Rectangle 26"/>
          <p:cNvSpPr/>
          <p:nvPr/>
        </p:nvSpPr>
        <p:spPr>
          <a:xfrm>
            <a:off x="3615395" y="2386213"/>
            <a:ext cx="184959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Plant species shifting locations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597998" flipH="1">
            <a:off x="4961893" y="3433498"/>
            <a:ext cx="1094018" cy="2391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15489" y="2214228"/>
            <a:ext cx="1494190" cy="1494190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31" name="Rectangle 30"/>
          <p:cNvSpPr/>
          <p:nvPr/>
        </p:nvSpPr>
        <p:spPr>
          <a:xfrm>
            <a:off x="6658276" y="3781094"/>
            <a:ext cx="194807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Animal species becoming endangered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70166" flipV="1">
            <a:off x="5852545" y="3402833"/>
            <a:ext cx="1124016" cy="24574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2006" y="4134886"/>
            <a:ext cx="1445007" cy="1445005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34" name="Rectangle 33"/>
          <p:cNvSpPr/>
          <p:nvPr/>
        </p:nvSpPr>
        <p:spPr>
          <a:xfrm>
            <a:off x="6375568" y="5330354"/>
            <a:ext cx="201278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Trees and plants flowering much earlier in the year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714136">
            <a:off x="6551153" y="4783103"/>
            <a:ext cx="1134862" cy="248112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554818" y="2656838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sp>
        <p:nvSpPr>
          <p:cNvPr id="38" name="Oval 37"/>
          <p:cNvSpPr/>
          <p:nvPr/>
        </p:nvSpPr>
        <p:spPr>
          <a:xfrm>
            <a:off x="2498033" y="5601745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sp>
        <p:nvSpPr>
          <p:cNvPr id="39" name="Oval 38"/>
          <p:cNvSpPr/>
          <p:nvPr/>
        </p:nvSpPr>
        <p:spPr>
          <a:xfrm>
            <a:off x="4473502" y="4196592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sp>
        <p:nvSpPr>
          <p:cNvPr id="40" name="Oval 39"/>
          <p:cNvSpPr/>
          <p:nvPr/>
        </p:nvSpPr>
        <p:spPr>
          <a:xfrm>
            <a:off x="6375568" y="2397391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</a:t>
            </a:r>
          </a:p>
        </p:txBody>
      </p:sp>
      <p:sp>
        <p:nvSpPr>
          <p:cNvPr id="41" name="Oval 40"/>
          <p:cNvSpPr/>
          <p:nvPr/>
        </p:nvSpPr>
        <p:spPr>
          <a:xfrm>
            <a:off x="6008814" y="4016069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22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Are the Consequences of Not Doing Enough?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Unless we slow down global warming, experts have predicted there are some very serious consequences for our planet.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950" y="2719440"/>
            <a:ext cx="1582855" cy="1582855"/>
          </a:xfrm>
          <a:prstGeom prst="ellipse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583447" y="4479677"/>
            <a:ext cx="1760842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Up to 30% of the Earth’s wildlife could become extinct.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717549" flipV="1">
            <a:off x="194659" y="3763926"/>
            <a:ext cx="1072136" cy="28694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755650" y="281669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0495" y="2404661"/>
            <a:ext cx="1582855" cy="1582855"/>
          </a:xfrm>
          <a:prstGeom prst="ellipse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4092522" y="2442045"/>
            <a:ext cx="250292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Up to 90% of the ocean’s coral reefs will become lifeless.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30456" flipV="1">
            <a:off x="4041169" y="3469764"/>
            <a:ext cx="1072136" cy="286942"/>
          </a:xfrm>
          <a:prstGeom prst="rect">
            <a:avLst/>
          </a:prstGeom>
        </p:spPr>
      </p:pic>
      <p:sp>
        <p:nvSpPr>
          <p:cNvPr id="39" name="Oval 38"/>
          <p:cNvSpPr/>
          <p:nvPr/>
        </p:nvSpPr>
        <p:spPr>
          <a:xfrm>
            <a:off x="2395367" y="2501919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1861" y="4066909"/>
            <a:ext cx="1582855" cy="1582855"/>
          </a:xfrm>
          <a:prstGeom prst="ellipse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568253" y="5625016"/>
            <a:ext cx="238779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Crops dependant on rain will halve.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6443" flipV="1">
            <a:off x="2449395" y="5724796"/>
            <a:ext cx="1001324" cy="267990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2217561" y="416416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0275" y="3812860"/>
            <a:ext cx="1582855" cy="1582855"/>
          </a:xfrm>
          <a:prstGeom prst="ellipse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057767" y="5283423"/>
            <a:ext cx="255240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Droughts and storms become more frequent and extreme.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044" t="-293"/>
          <a:stretch/>
        </p:blipFill>
        <p:spPr>
          <a:xfrm rot="1190296">
            <a:off x="5623879" y="4915388"/>
            <a:ext cx="717862" cy="315386"/>
          </a:xfrm>
          <a:prstGeom prst="rect">
            <a:avLst/>
          </a:prstGeom>
        </p:spPr>
      </p:pic>
      <p:sp>
        <p:nvSpPr>
          <p:cNvPr id="47" name="Oval 46"/>
          <p:cNvSpPr/>
          <p:nvPr/>
        </p:nvSpPr>
        <p:spPr>
          <a:xfrm>
            <a:off x="3965977" y="391011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0317" y="2208514"/>
            <a:ext cx="1575524" cy="1575524"/>
          </a:xfrm>
          <a:prstGeom prst="ellipse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5777428" y="3846054"/>
            <a:ext cx="258989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Low-lying settlements and habitats might become flooded.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33"/>
          <a:stretch/>
        </p:blipFill>
        <p:spPr>
          <a:xfrm rot="5595887" flipV="1">
            <a:off x="6257019" y="3171460"/>
            <a:ext cx="981721" cy="286942"/>
          </a:xfrm>
          <a:prstGeom prst="rect">
            <a:avLst/>
          </a:prstGeom>
        </p:spPr>
      </p:pic>
      <p:sp>
        <p:nvSpPr>
          <p:cNvPr id="51" name="Oval 50"/>
          <p:cNvSpPr/>
          <p:nvPr/>
        </p:nvSpPr>
        <p:spPr>
          <a:xfrm>
            <a:off x="6778686" y="2302106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7593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Being Done to Combat Climate Change?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3246407"/>
            <a:ext cx="7632700" cy="28114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1788551"/>
            <a:ext cx="2418870" cy="1326105"/>
          </a:xfrm>
          <a:prstGeom prst="rect">
            <a:avLst/>
          </a:prstGeom>
          <a:solidFill>
            <a:srgbClr val="B0DEF9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To stop further climate change, global warming must be tackled.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95291" y="1788551"/>
            <a:ext cx="5093060" cy="1326105"/>
          </a:xfrm>
          <a:prstGeom prst="rect">
            <a:avLst/>
          </a:prstGeom>
          <a:solidFill>
            <a:srgbClr val="CEDF98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Most major countries around the world have adopted strict laws that are meant to </a:t>
            </a:r>
            <a:br>
              <a:rPr lang="en-GB" dirty="0"/>
            </a:br>
            <a:r>
              <a:rPr lang="en-GB" dirty="0"/>
              <a:t>reduce the amount of greenhouse gases </a:t>
            </a:r>
            <a:br>
              <a:rPr lang="en-GB" dirty="0"/>
            </a:br>
            <a:r>
              <a:rPr lang="en-GB" dirty="0"/>
              <a:t>being produced.</a:t>
            </a:r>
          </a:p>
        </p:txBody>
      </p:sp>
    </p:spTree>
    <p:extLst>
      <p:ext uri="{BB962C8B-B14F-4D97-AF65-F5344CB8AC3E}">
        <p14:creationId xmlns:p14="http://schemas.microsoft.com/office/powerpoint/2010/main" val="26493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Can We Help?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Everybody must do their bit. This is our Earth that we share. We only have one and we need to look after it.</a:t>
            </a:r>
          </a:p>
        </p:txBody>
      </p:sp>
      <p:sp>
        <p:nvSpPr>
          <p:cNvPr id="6" name="Oval 5"/>
          <p:cNvSpPr/>
          <p:nvPr/>
        </p:nvSpPr>
        <p:spPr>
          <a:xfrm>
            <a:off x="773672" y="2351262"/>
            <a:ext cx="1663588" cy="1663588"/>
          </a:xfrm>
          <a:prstGeom prst="ellipse">
            <a:avLst/>
          </a:prstGeom>
          <a:solidFill>
            <a:srgbClr val="87BD3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Reduce, Reuse, Recycle </a:t>
            </a:r>
          </a:p>
        </p:txBody>
      </p:sp>
      <p:sp>
        <p:nvSpPr>
          <p:cNvPr id="7" name="Oval 6"/>
          <p:cNvSpPr/>
          <p:nvPr/>
        </p:nvSpPr>
        <p:spPr>
          <a:xfrm>
            <a:off x="5074635" y="1870403"/>
            <a:ext cx="948106" cy="948106"/>
          </a:xfrm>
          <a:prstGeom prst="ellipse">
            <a:avLst/>
          </a:prstGeom>
          <a:solidFill>
            <a:srgbClr val="00A7E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Use cars less.</a:t>
            </a:r>
          </a:p>
        </p:txBody>
      </p:sp>
      <p:sp>
        <p:nvSpPr>
          <p:cNvPr id="8" name="Oval 7"/>
          <p:cNvSpPr/>
          <p:nvPr/>
        </p:nvSpPr>
        <p:spPr>
          <a:xfrm>
            <a:off x="3067251" y="4415266"/>
            <a:ext cx="1849807" cy="1849807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Use less electricity.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033" y="2188823"/>
            <a:ext cx="1198454" cy="26201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601669" y="2551243"/>
            <a:ext cx="2012848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Reuse what you don’t need any more. Waste less and recycle where you can.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016632">
            <a:off x="2957858" y="4115335"/>
            <a:ext cx="1198454" cy="26201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79168" y="3435454"/>
            <a:ext cx="2567200" cy="1697606"/>
            <a:chOff x="574786" y="3908310"/>
            <a:chExt cx="2884081" cy="190714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786" y="3908310"/>
              <a:ext cx="2526495" cy="1828826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979433">
              <a:off x="2386037" y="4742628"/>
              <a:ext cx="431267" cy="1714393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19440">
            <a:off x="5929096" y="2183711"/>
            <a:ext cx="827375" cy="18088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833898" y="2229707"/>
            <a:ext cx="138960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Cars pollute the air. Walk or cycle to school.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78588" y="2415963"/>
            <a:ext cx="908572" cy="10785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460013">
            <a:off x="6530217" y="3426817"/>
            <a:ext cx="827375" cy="1808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235" y="4284257"/>
            <a:ext cx="1207213" cy="26201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958824" y="4564619"/>
            <a:ext cx="221835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Switch off electrical items when you are not using them. Leaving them on standby uses electricity!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10881" flipV="1">
            <a:off x="6844608" y="5830807"/>
            <a:ext cx="1207214" cy="2620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5582" y="4166879"/>
            <a:ext cx="1252484" cy="134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7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3513ED54-F8F2-4857-9FE0-A60F8D6AF7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08944">
            <a:off x="5544361" y="4363640"/>
            <a:ext cx="1475092" cy="89973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Can We Help?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Everybody must do their bit. This is our Earth that we share. We only have one and we need to look after it.</a:t>
            </a:r>
          </a:p>
        </p:txBody>
      </p:sp>
      <p:sp>
        <p:nvSpPr>
          <p:cNvPr id="6" name="Oval 5"/>
          <p:cNvSpPr/>
          <p:nvPr/>
        </p:nvSpPr>
        <p:spPr>
          <a:xfrm>
            <a:off x="773672" y="2351262"/>
            <a:ext cx="1663588" cy="1663588"/>
          </a:xfrm>
          <a:prstGeom prst="ellipse">
            <a:avLst/>
          </a:prstGeom>
          <a:solidFill>
            <a:srgbClr val="87BD3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Eat less meat and dairy.</a:t>
            </a:r>
          </a:p>
        </p:txBody>
      </p:sp>
      <p:sp>
        <p:nvSpPr>
          <p:cNvPr id="7" name="Oval 6"/>
          <p:cNvSpPr/>
          <p:nvPr/>
        </p:nvSpPr>
        <p:spPr>
          <a:xfrm>
            <a:off x="5267517" y="2086182"/>
            <a:ext cx="1235698" cy="1276302"/>
          </a:xfrm>
          <a:prstGeom prst="ellipse">
            <a:avLst/>
          </a:prstGeom>
          <a:solidFill>
            <a:srgbClr val="00A7E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Plant a tree.</a:t>
            </a:r>
          </a:p>
        </p:txBody>
      </p:sp>
      <p:sp>
        <p:nvSpPr>
          <p:cNvPr id="8" name="Oval 7"/>
          <p:cNvSpPr/>
          <p:nvPr/>
        </p:nvSpPr>
        <p:spPr>
          <a:xfrm>
            <a:off x="3110126" y="4246344"/>
            <a:ext cx="2120583" cy="2120583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Use less water. Have a quick shower instead of a bath.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59603">
            <a:off x="2054707" y="2175065"/>
            <a:ext cx="1198454" cy="2620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19440">
            <a:off x="6508955" y="2361072"/>
            <a:ext cx="827375" cy="1808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10881" flipV="1">
            <a:off x="5124863" y="5806842"/>
            <a:ext cx="1207214" cy="26201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7C016DB-1BBA-4798-A578-057D244349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720" y="2491755"/>
            <a:ext cx="1894630" cy="135623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C3E60BF-84E8-4A15-8451-5F54BC6B2EC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07" y="4046940"/>
            <a:ext cx="1398414" cy="21554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65AE784-338C-4299-AB24-F3DC763FB7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489" y="2548190"/>
            <a:ext cx="1421596" cy="149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easy climate change posters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" b="5063"/>
          <a:stretch/>
        </p:blipFill>
        <p:spPr bwMode="auto">
          <a:xfrm>
            <a:off x="1706245" y="-181465"/>
            <a:ext cx="5729028" cy="70394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588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4Lck8StPBtk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0107" y="169685"/>
            <a:ext cx="9002963" cy="506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4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2271</TotalTime>
  <Words>492</Words>
  <Application>Microsoft Office PowerPoint</Application>
  <PresentationFormat>On-screen Show (4:3)</PresentationFormat>
  <Paragraphs>61</Paragraphs>
  <Slides>11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Arial</vt:lpstr>
      <vt:lpstr>Twinkl</vt:lpstr>
      <vt:lpstr>Office Theme</vt:lpstr>
      <vt:lpstr>PowerPoint Presentation</vt:lpstr>
      <vt:lpstr>What Is Climate Change?</vt:lpstr>
      <vt:lpstr>Why Is the World’s Climate Changing?</vt:lpstr>
      <vt:lpstr>How Do Greenhouse Gases Change the Climate?</vt:lpstr>
      <vt:lpstr>What Is Being Affected by  Climate Change?</vt:lpstr>
      <vt:lpstr>What Are the Consequences of Not Doing Enough?</vt:lpstr>
      <vt:lpstr>What Is Being Done to Combat Climate Change?</vt:lpstr>
      <vt:lpstr>How Can We Help?</vt:lpstr>
      <vt:lpstr>How Can We Help?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Rachel Mitchell</cp:lastModifiedBy>
  <cp:revision>57</cp:revision>
  <dcterms:created xsi:type="dcterms:W3CDTF">2019-03-07T08:03:11Z</dcterms:created>
  <dcterms:modified xsi:type="dcterms:W3CDTF">2024-02-05T22:13:55Z</dcterms:modified>
</cp:coreProperties>
</file>