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8" r:id="rId4"/>
  </p:sldMasterIdLst>
  <p:notesMasterIdLst>
    <p:notesMasterId r:id="rId21"/>
  </p:notesMasterIdLst>
  <p:sldIdLst>
    <p:sldId id="256" r:id="rId5"/>
    <p:sldId id="300" r:id="rId6"/>
    <p:sldId id="285" r:id="rId7"/>
    <p:sldId id="286" r:id="rId8"/>
    <p:sldId id="287" r:id="rId9"/>
    <p:sldId id="299" r:id="rId10"/>
    <p:sldId id="289" r:id="rId11"/>
    <p:sldId id="288" r:id="rId12"/>
    <p:sldId id="290" r:id="rId13"/>
    <p:sldId id="291" r:id="rId14"/>
    <p:sldId id="293" r:id="rId15"/>
    <p:sldId id="292" r:id="rId16"/>
    <p:sldId id="294" r:id="rId17"/>
    <p:sldId id="295" r:id="rId18"/>
    <p:sldId id="297" r:id="rId19"/>
    <p:sldId id="296"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8027" autoAdjust="0"/>
    <p:restoredTop sz="71813" autoAdjust="0"/>
  </p:normalViewPr>
  <p:slideViewPr>
    <p:cSldViewPr snapToGrid="0">
      <p:cViewPr varScale="1">
        <p:scale>
          <a:sx n="83" d="100"/>
          <a:sy n="83" d="100"/>
        </p:scale>
        <p:origin x="1500" y="96"/>
      </p:cViewPr>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notesMaster" Target="notesMasters/notes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presProps" Target="presProps.xml"/></Relationships>
</file>

<file path=ppt/diagrams/_rels/data1.xml.rels><?xml version="1.0" encoding="UTF-8" standalone="yes"?>
<Relationships xmlns="http://schemas.openxmlformats.org/package/2006/relationships"><Relationship Id="rId3" Type="http://schemas.openxmlformats.org/officeDocument/2006/relationships/hyperlink" Target="https://kooth.com/" TargetMode="External"/><Relationship Id="rId2" Type="http://schemas.openxmlformats.org/officeDocument/2006/relationships/hyperlink" Target="mailto:talkshop@trafford.gov.uk" TargetMode="External"/><Relationship Id="rId1" Type="http://schemas.openxmlformats.org/officeDocument/2006/relationships/hyperlink" Target="http://www.trafforddirectory.co.uk/vmwh" TargetMode="External"/><Relationship Id="rId4" Type="http://schemas.openxmlformats.org/officeDocument/2006/relationships/hyperlink" Target="https://www.42ndstreet.org.uk/online-support.html" TargetMode="External"/></Relationships>
</file>

<file path=ppt/diagrams/_rels/drawing1.xml.rels><?xml version="1.0" encoding="UTF-8" standalone="yes"?>
<Relationships xmlns="http://schemas.openxmlformats.org/package/2006/relationships"><Relationship Id="rId3" Type="http://schemas.openxmlformats.org/officeDocument/2006/relationships/hyperlink" Target="https://www.42ndstreet.org.uk/online-support.html" TargetMode="External"/><Relationship Id="rId2" Type="http://schemas.openxmlformats.org/officeDocument/2006/relationships/hyperlink" Target="mailto:talkshop@trafford.gov.uk" TargetMode="External"/><Relationship Id="rId1" Type="http://schemas.openxmlformats.org/officeDocument/2006/relationships/hyperlink" Target="https://kooth.com/" TargetMode="External"/><Relationship Id="rId4" Type="http://schemas.openxmlformats.org/officeDocument/2006/relationships/hyperlink" Target="http://www.trafforddirectory.co.uk/vmwh" TargetMode="External"/></Relationships>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76E0B34-9098-40D3-9F27-55C763E7D72C}" type="doc">
      <dgm:prSet loTypeId="urn:microsoft.com/office/officeart/2008/layout/AlternatingHexagons" loCatId="list" qsTypeId="urn:microsoft.com/office/officeart/2005/8/quickstyle/simple1" qsCatId="simple" csTypeId="urn:microsoft.com/office/officeart/2005/8/colors/colorful4" csCatId="colorful" phldr="1"/>
      <dgm:spPr/>
      <dgm:t>
        <a:bodyPr/>
        <a:lstStyle/>
        <a:p>
          <a:endParaRPr lang="en-GB"/>
        </a:p>
      </dgm:t>
    </dgm:pt>
    <dgm:pt modelId="{0846946D-76AF-45D9-AAE4-535FC7D188F6}">
      <dgm:prSet phldrT="[Text]" custT="1">
        <dgm:style>
          <a:lnRef idx="2">
            <a:schemeClr val="accent1"/>
          </a:lnRef>
          <a:fillRef idx="1">
            <a:schemeClr val="lt1"/>
          </a:fillRef>
          <a:effectRef idx="0">
            <a:schemeClr val="accent1"/>
          </a:effectRef>
          <a:fontRef idx="minor">
            <a:schemeClr val="dk1"/>
          </a:fontRef>
        </dgm:style>
      </dgm:prSet>
      <dgm:spPr/>
      <dgm:t>
        <a:bodyPr/>
        <a:lstStyle/>
        <a:p>
          <a:endParaRPr lang="en-GB" sz="700" dirty="0" smtClean="0"/>
        </a:p>
        <a:p>
          <a:r>
            <a:rPr lang="en-GB" sz="900" dirty="0" smtClean="0">
              <a:hlinkClick xmlns:r="http://schemas.openxmlformats.org/officeDocument/2006/relationships" r:id="rId1"/>
            </a:rPr>
            <a:t>www.trafforddirectory.co.uk/vmwh</a:t>
          </a:r>
          <a:endParaRPr lang="en-GB" sz="900" dirty="0" smtClean="0"/>
        </a:p>
        <a:p>
          <a:r>
            <a:rPr lang="en-GB" sz="900" dirty="0" smtClean="0"/>
            <a:t>Links &amp; information on mental health and wellbeing </a:t>
          </a:r>
        </a:p>
        <a:p>
          <a:r>
            <a:rPr lang="en-GB" sz="900" dirty="0" smtClean="0"/>
            <a:t>Links to support available in your local area</a:t>
          </a:r>
        </a:p>
        <a:p>
          <a:endParaRPr lang="en-GB" sz="500" dirty="0" smtClean="0"/>
        </a:p>
        <a:p>
          <a:endParaRPr lang="en-GB" sz="500" dirty="0"/>
        </a:p>
      </dgm:t>
    </dgm:pt>
    <dgm:pt modelId="{0CD13AAC-CDD1-445A-B287-E5EA2F48A07B}" type="parTrans" cxnId="{CB7C0268-3698-4C1E-A953-9E9B355F4693}">
      <dgm:prSet/>
      <dgm:spPr/>
      <dgm:t>
        <a:bodyPr/>
        <a:lstStyle/>
        <a:p>
          <a:endParaRPr lang="en-GB"/>
        </a:p>
      </dgm:t>
    </dgm:pt>
    <dgm:pt modelId="{D512F28C-0282-400D-81FE-5100E96DA46F}" type="sibTrans" cxnId="{CB7C0268-3698-4C1E-A953-9E9B355F4693}">
      <dgm:prSet/>
      <dgm:spPr/>
      <dgm:t>
        <a:bodyPr/>
        <a:lstStyle/>
        <a:p>
          <a:r>
            <a:rPr lang="en-GB" dirty="0" smtClean="0"/>
            <a:t>Virtual Mental Wealth Hub</a:t>
          </a:r>
          <a:endParaRPr lang="en-GB" dirty="0"/>
        </a:p>
      </dgm:t>
    </dgm:pt>
    <dgm:pt modelId="{D20DCAA6-0546-4984-9757-7012E9E4102A}">
      <dgm:prSet custT="1">
        <dgm:style>
          <a:lnRef idx="2">
            <a:schemeClr val="accent6"/>
          </a:lnRef>
          <a:fillRef idx="1">
            <a:schemeClr val="lt1"/>
          </a:fillRef>
          <a:effectRef idx="0">
            <a:schemeClr val="accent6"/>
          </a:effectRef>
          <a:fontRef idx="minor">
            <a:schemeClr val="dk1"/>
          </a:fontRef>
        </dgm:style>
      </dgm:prSet>
      <dgm:spPr/>
      <dgm:t>
        <a:bodyPr/>
        <a:lstStyle/>
        <a:p>
          <a:r>
            <a:rPr lang="en-GB" sz="900" dirty="0" smtClean="0"/>
            <a:t>To speak to a Youth Worker about anything at all (Relationships, health and wellbeing, etc.) </a:t>
          </a:r>
        </a:p>
        <a:p>
          <a:r>
            <a:rPr lang="en-GB" sz="900" b="1" dirty="0" smtClean="0"/>
            <a:t>Call 0161 912 2453 or email </a:t>
          </a:r>
          <a:r>
            <a:rPr lang="en-GB" sz="900" b="1" u="sng" dirty="0" smtClean="0">
              <a:hlinkClick xmlns:r="http://schemas.openxmlformats.org/officeDocument/2006/relationships" r:id="rId2"/>
            </a:rPr>
            <a:t>talkshop@trafford.gov.uk</a:t>
          </a:r>
          <a:endParaRPr lang="en-GB" sz="900" dirty="0"/>
        </a:p>
      </dgm:t>
    </dgm:pt>
    <dgm:pt modelId="{1ECA0AA6-459E-4C29-A9A3-8A53DE6943D8}" type="parTrans" cxnId="{A76FB3D4-A871-4B3E-A92F-A4C33D81F25D}">
      <dgm:prSet/>
      <dgm:spPr/>
      <dgm:t>
        <a:bodyPr/>
        <a:lstStyle/>
        <a:p>
          <a:endParaRPr lang="en-GB"/>
        </a:p>
      </dgm:t>
    </dgm:pt>
    <dgm:pt modelId="{5B58CE08-B829-47ED-B48D-9ED28B68AE5A}" type="sibTrans" cxnId="{A76FB3D4-A871-4B3E-A92F-A4C33D81F25D}">
      <dgm:prSet/>
      <dgm:spPr/>
      <dgm:t>
        <a:bodyPr/>
        <a:lstStyle/>
        <a:p>
          <a:r>
            <a:rPr lang="en-GB" b="1" dirty="0" err="1" smtClean="0"/>
            <a:t>Talkshop</a:t>
          </a:r>
          <a:r>
            <a:rPr lang="en-GB" b="1" dirty="0" smtClean="0"/>
            <a:t>, </a:t>
          </a:r>
          <a:r>
            <a:rPr lang="en-GB" b="1" dirty="0" err="1" smtClean="0"/>
            <a:t>Streetalk</a:t>
          </a:r>
          <a:r>
            <a:rPr lang="en-GB" b="1" dirty="0" smtClean="0"/>
            <a:t> and Connexions</a:t>
          </a:r>
          <a:endParaRPr lang="en-GB" dirty="0"/>
        </a:p>
      </dgm:t>
    </dgm:pt>
    <dgm:pt modelId="{6EFCDF5E-61EA-46AB-A886-6269A7430FBB}">
      <dgm:prSet custT="1">
        <dgm:style>
          <a:lnRef idx="2">
            <a:schemeClr val="accent4"/>
          </a:lnRef>
          <a:fillRef idx="1">
            <a:schemeClr val="lt1"/>
          </a:fillRef>
          <a:effectRef idx="0">
            <a:schemeClr val="accent4"/>
          </a:effectRef>
          <a:fontRef idx="minor">
            <a:schemeClr val="dk1"/>
          </a:fontRef>
        </dgm:style>
      </dgm:prSet>
      <dgm:spPr/>
      <dgm:t>
        <a:bodyPr/>
        <a:lstStyle/>
        <a:p>
          <a:r>
            <a:rPr lang="en-GB" sz="900" dirty="0" smtClean="0"/>
            <a:t>Anonymous online counselling, advice and mental health support. </a:t>
          </a:r>
          <a:r>
            <a:rPr lang="en-GB" sz="900" b="1" dirty="0" smtClean="0"/>
            <a:t>Register online at:  </a:t>
          </a:r>
          <a:r>
            <a:rPr lang="en-GB" sz="900" b="1" u="sng" dirty="0" smtClean="0">
              <a:hlinkClick xmlns:r="http://schemas.openxmlformats.org/officeDocument/2006/relationships" r:id="rId3"/>
            </a:rPr>
            <a:t>https://kooth.com/</a:t>
          </a:r>
          <a:endParaRPr lang="en-GB" sz="900" dirty="0"/>
        </a:p>
      </dgm:t>
    </dgm:pt>
    <dgm:pt modelId="{991F90D7-9529-4A41-9056-B0FECF2DA7C9}" type="parTrans" cxnId="{06F7410E-C44F-4AB1-AC02-DCD208CCA8E5}">
      <dgm:prSet/>
      <dgm:spPr/>
      <dgm:t>
        <a:bodyPr/>
        <a:lstStyle/>
        <a:p>
          <a:endParaRPr lang="en-GB"/>
        </a:p>
      </dgm:t>
    </dgm:pt>
    <dgm:pt modelId="{21EA6104-F62D-47F5-9ABF-AA5B52CAB32B}" type="sibTrans" cxnId="{06F7410E-C44F-4AB1-AC02-DCD208CCA8E5}">
      <dgm:prSet/>
      <dgm:spPr/>
      <dgm:t>
        <a:bodyPr/>
        <a:lstStyle/>
        <a:p>
          <a:r>
            <a:rPr lang="en-GB" dirty="0" err="1" smtClean="0"/>
            <a:t>Kooth</a:t>
          </a:r>
          <a:endParaRPr lang="en-GB" dirty="0"/>
        </a:p>
      </dgm:t>
    </dgm:pt>
    <dgm:pt modelId="{1B05C6CA-E031-4726-A92E-4D30D00C9B48}">
      <dgm:prSet custT="1">
        <dgm:style>
          <a:lnRef idx="2">
            <a:schemeClr val="accent5"/>
          </a:lnRef>
          <a:fillRef idx="1">
            <a:schemeClr val="lt1"/>
          </a:fillRef>
          <a:effectRef idx="0">
            <a:schemeClr val="accent5"/>
          </a:effectRef>
          <a:fontRef idx="minor">
            <a:schemeClr val="dk1"/>
          </a:fontRef>
        </dgm:style>
      </dgm:prSet>
      <dgm:spPr/>
      <dgm:t>
        <a:bodyPr/>
        <a:lstStyle/>
        <a:p>
          <a:r>
            <a:rPr lang="en-GB" sz="1000" dirty="0" smtClean="0"/>
            <a:t>1:1 support and also group and creative projects you can get involved with </a:t>
          </a:r>
          <a:r>
            <a:rPr lang="en-GB" sz="1000" dirty="0" smtClean="0">
              <a:hlinkClick xmlns:r="http://schemas.openxmlformats.org/officeDocument/2006/relationships" r:id="rId4"/>
            </a:rPr>
            <a:t>https://www.42ndstreet.org.uk/online-support.html</a:t>
          </a:r>
          <a:endParaRPr lang="en-GB" sz="1000" dirty="0" smtClean="0"/>
        </a:p>
        <a:p>
          <a:endParaRPr lang="en-GB" sz="500" dirty="0" smtClean="0"/>
        </a:p>
      </dgm:t>
    </dgm:pt>
    <dgm:pt modelId="{7AF59DD8-D187-472B-8AC2-027B5B8D7954}" type="parTrans" cxnId="{A070C91A-A0CF-484B-8728-9DCCD35E4F2A}">
      <dgm:prSet/>
      <dgm:spPr/>
      <dgm:t>
        <a:bodyPr/>
        <a:lstStyle/>
        <a:p>
          <a:endParaRPr lang="en-GB"/>
        </a:p>
      </dgm:t>
    </dgm:pt>
    <dgm:pt modelId="{81AA2419-30CD-442C-A99A-2EA76C01445E}" type="sibTrans" cxnId="{A070C91A-A0CF-484B-8728-9DCCD35E4F2A}">
      <dgm:prSet/>
      <dgm:spPr/>
      <dgm:t>
        <a:bodyPr/>
        <a:lstStyle/>
        <a:p>
          <a:r>
            <a:rPr lang="en-GB" dirty="0" smtClean="0"/>
            <a:t>42</a:t>
          </a:r>
          <a:r>
            <a:rPr lang="en-GB" baseline="30000" dirty="0" smtClean="0"/>
            <a:t>nd</a:t>
          </a:r>
          <a:r>
            <a:rPr lang="en-GB" dirty="0" smtClean="0"/>
            <a:t> Street</a:t>
          </a:r>
          <a:endParaRPr lang="en-GB" dirty="0"/>
        </a:p>
      </dgm:t>
    </dgm:pt>
    <dgm:pt modelId="{7AE47BCB-DD51-461B-A7B3-C58F9C1E242C}" type="pres">
      <dgm:prSet presAssocID="{476E0B34-9098-40D3-9F27-55C763E7D72C}" presName="Name0" presStyleCnt="0">
        <dgm:presLayoutVars>
          <dgm:chMax/>
          <dgm:chPref/>
          <dgm:dir/>
          <dgm:animLvl val="lvl"/>
        </dgm:presLayoutVars>
      </dgm:prSet>
      <dgm:spPr/>
      <dgm:t>
        <a:bodyPr/>
        <a:lstStyle/>
        <a:p>
          <a:endParaRPr lang="en-GB"/>
        </a:p>
      </dgm:t>
    </dgm:pt>
    <dgm:pt modelId="{D4A033EC-86E8-474C-A6D2-F624663D109B}" type="pres">
      <dgm:prSet presAssocID="{6EFCDF5E-61EA-46AB-A886-6269A7430FBB}" presName="composite" presStyleCnt="0"/>
      <dgm:spPr/>
    </dgm:pt>
    <dgm:pt modelId="{E966EF99-6ADF-4949-A5D3-6608912C5B3F}" type="pres">
      <dgm:prSet presAssocID="{6EFCDF5E-61EA-46AB-A886-6269A7430FBB}" presName="Parent1" presStyleLbl="node1" presStyleIdx="0" presStyleCnt="8">
        <dgm:presLayoutVars>
          <dgm:chMax val="1"/>
          <dgm:chPref val="1"/>
          <dgm:bulletEnabled val="1"/>
        </dgm:presLayoutVars>
      </dgm:prSet>
      <dgm:spPr/>
      <dgm:t>
        <a:bodyPr/>
        <a:lstStyle/>
        <a:p>
          <a:endParaRPr lang="en-GB"/>
        </a:p>
      </dgm:t>
    </dgm:pt>
    <dgm:pt modelId="{83C90F0A-5F96-4EE3-B7DD-F8F585EDD16C}" type="pres">
      <dgm:prSet presAssocID="{6EFCDF5E-61EA-46AB-A886-6269A7430FBB}" presName="Childtext1" presStyleLbl="revTx" presStyleIdx="0" presStyleCnt="4">
        <dgm:presLayoutVars>
          <dgm:chMax val="0"/>
          <dgm:chPref val="0"/>
          <dgm:bulletEnabled val="1"/>
        </dgm:presLayoutVars>
      </dgm:prSet>
      <dgm:spPr/>
    </dgm:pt>
    <dgm:pt modelId="{C52A5821-C134-4149-AAB4-4ED4F7D69720}" type="pres">
      <dgm:prSet presAssocID="{6EFCDF5E-61EA-46AB-A886-6269A7430FBB}" presName="BalanceSpacing" presStyleCnt="0"/>
      <dgm:spPr/>
    </dgm:pt>
    <dgm:pt modelId="{C2E8152D-F21A-421A-9D19-0F267A5401D8}" type="pres">
      <dgm:prSet presAssocID="{6EFCDF5E-61EA-46AB-A886-6269A7430FBB}" presName="BalanceSpacing1" presStyleCnt="0"/>
      <dgm:spPr/>
    </dgm:pt>
    <dgm:pt modelId="{17C524AA-2C4F-4C4D-94C0-451D25DE1472}" type="pres">
      <dgm:prSet presAssocID="{21EA6104-F62D-47F5-9ABF-AA5B52CAB32B}" presName="Accent1Text" presStyleLbl="node1" presStyleIdx="1" presStyleCnt="8"/>
      <dgm:spPr/>
      <dgm:t>
        <a:bodyPr/>
        <a:lstStyle/>
        <a:p>
          <a:endParaRPr lang="en-GB"/>
        </a:p>
      </dgm:t>
    </dgm:pt>
    <dgm:pt modelId="{D6951019-AB40-40F1-AE7E-3DAFF3CAD2AE}" type="pres">
      <dgm:prSet presAssocID="{21EA6104-F62D-47F5-9ABF-AA5B52CAB32B}" presName="spaceBetweenRectangles" presStyleCnt="0"/>
      <dgm:spPr/>
    </dgm:pt>
    <dgm:pt modelId="{DD890A54-5FDE-4CD7-8C23-98F46B7FB73D}" type="pres">
      <dgm:prSet presAssocID="{D20DCAA6-0546-4984-9757-7012E9E4102A}" presName="composite" presStyleCnt="0"/>
      <dgm:spPr/>
    </dgm:pt>
    <dgm:pt modelId="{E8ADFC56-DCF4-4CBD-992D-A87DFF325F3B}" type="pres">
      <dgm:prSet presAssocID="{D20DCAA6-0546-4984-9757-7012E9E4102A}" presName="Parent1" presStyleLbl="node1" presStyleIdx="2" presStyleCnt="8" custLinFactNeighborX="805" custLinFactNeighborY="-285">
        <dgm:presLayoutVars>
          <dgm:chMax val="1"/>
          <dgm:chPref val="1"/>
          <dgm:bulletEnabled val="1"/>
        </dgm:presLayoutVars>
      </dgm:prSet>
      <dgm:spPr/>
      <dgm:t>
        <a:bodyPr/>
        <a:lstStyle/>
        <a:p>
          <a:endParaRPr lang="en-GB"/>
        </a:p>
      </dgm:t>
    </dgm:pt>
    <dgm:pt modelId="{D56CA733-0933-4130-87E1-7AD48D0F696A}" type="pres">
      <dgm:prSet presAssocID="{D20DCAA6-0546-4984-9757-7012E9E4102A}" presName="Childtext1" presStyleLbl="revTx" presStyleIdx="1" presStyleCnt="4">
        <dgm:presLayoutVars>
          <dgm:chMax val="0"/>
          <dgm:chPref val="0"/>
          <dgm:bulletEnabled val="1"/>
        </dgm:presLayoutVars>
      </dgm:prSet>
      <dgm:spPr/>
    </dgm:pt>
    <dgm:pt modelId="{62093BE4-E771-416E-9C6E-5EB2090ABB9E}" type="pres">
      <dgm:prSet presAssocID="{D20DCAA6-0546-4984-9757-7012E9E4102A}" presName="BalanceSpacing" presStyleCnt="0"/>
      <dgm:spPr/>
    </dgm:pt>
    <dgm:pt modelId="{4363387A-3C71-4811-ADBF-2B16BF8293D3}" type="pres">
      <dgm:prSet presAssocID="{D20DCAA6-0546-4984-9757-7012E9E4102A}" presName="BalanceSpacing1" presStyleCnt="0"/>
      <dgm:spPr/>
    </dgm:pt>
    <dgm:pt modelId="{D202EFCF-D2CE-440C-AC80-DDB4E4FA8DBB}" type="pres">
      <dgm:prSet presAssocID="{5B58CE08-B829-47ED-B48D-9ED28B68AE5A}" presName="Accent1Text" presStyleLbl="node1" presStyleIdx="3" presStyleCnt="8"/>
      <dgm:spPr/>
      <dgm:t>
        <a:bodyPr/>
        <a:lstStyle/>
        <a:p>
          <a:endParaRPr lang="en-GB"/>
        </a:p>
      </dgm:t>
    </dgm:pt>
    <dgm:pt modelId="{3B6D8D35-6FBD-4B62-84ED-7921E8B3D6C2}" type="pres">
      <dgm:prSet presAssocID="{5B58CE08-B829-47ED-B48D-9ED28B68AE5A}" presName="spaceBetweenRectangles" presStyleCnt="0"/>
      <dgm:spPr/>
    </dgm:pt>
    <dgm:pt modelId="{39AE332D-548D-4B72-91AC-F5B8F598A430}" type="pres">
      <dgm:prSet presAssocID="{1B05C6CA-E031-4726-A92E-4D30D00C9B48}" presName="composite" presStyleCnt="0"/>
      <dgm:spPr/>
    </dgm:pt>
    <dgm:pt modelId="{2FB73ED1-3D37-4838-979A-09B0AC705DF2}" type="pres">
      <dgm:prSet presAssocID="{1B05C6CA-E031-4726-A92E-4D30D00C9B48}" presName="Parent1" presStyleLbl="node1" presStyleIdx="4" presStyleCnt="8">
        <dgm:presLayoutVars>
          <dgm:chMax val="1"/>
          <dgm:chPref val="1"/>
          <dgm:bulletEnabled val="1"/>
        </dgm:presLayoutVars>
      </dgm:prSet>
      <dgm:spPr/>
      <dgm:t>
        <a:bodyPr/>
        <a:lstStyle/>
        <a:p>
          <a:endParaRPr lang="en-GB"/>
        </a:p>
      </dgm:t>
    </dgm:pt>
    <dgm:pt modelId="{042A5539-6DE3-41AD-AC99-AB2A4117E92C}" type="pres">
      <dgm:prSet presAssocID="{1B05C6CA-E031-4726-A92E-4D30D00C9B48}" presName="Childtext1" presStyleLbl="revTx" presStyleIdx="2" presStyleCnt="4">
        <dgm:presLayoutVars>
          <dgm:chMax val="0"/>
          <dgm:chPref val="0"/>
          <dgm:bulletEnabled val="1"/>
        </dgm:presLayoutVars>
      </dgm:prSet>
      <dgm:spPr/>
    </dgm:pt>
    <dgm:pt modelId="{E5E53D6B-271E-4EBD-A0A7-D99682C053B6}" type="pres">
      <dgm:prSet presAssocID="{1B05C6CA-E031-4726-A92E-4D30D00C9B48}" presName="BalanceSpacing" presStyleCnt="0"/>
      <dgm:spPr/>
    </dgm:pt>
    <dgm:pt modelId="{1110B097-F73F-4468-A004-F3F952B6F12D}" type="pres">
      <dgm:prSet presAssocID="{1B05C6CA-E031-4726-A92E-4D30D00C9B48}" presName="BalanceSpacing1" presStyleCnt="0"/>
      <dgm:spPr/>
    </dgm:pt>
    <dgm:pt modelId="{81BA4218-E653-4F96-B1C7-18BB82F55204}" type="pres">
      <dgm:prSet presAssocID="{81AA2419-30CD-442C-A99A-2EA76C01445E}" presName="Accent1Text" presStyleLbl="node1" presStyleIdx="5" presStyleCnt="8"/>
      <dgm:spPr/>
      <dgm:t>
        <a:bodyPr/>
        <a:lstStyle/>
        <a:p>
          <a:endParaRPr lang="en-GB"/>
        </a:p>
      </dgm:t>
    </dgm:pt>
    <dgm:pt modelId="{9B998A3E-CD95-4C7F-8CDD-D2466B64B3F6}" type="pres">
      <dgm:prSet presAssocID="{81AA2419-30CD-442C-A99A-2EA76C01445E}" presName="spaceBetweenRectangles" presStyleCnt="0"/>
      <dgm:spPr/>
    </dgm:pt>
    <dgm:pt modelId="{BCB37C3D-F261-4494-8BE9-3D6A549278E1}" type="pres">
      <dgm:prSet presAssocID="{0846946D-76AF-45D9-AAE4-535FC7D188F6}" presName="composite" presStyleCnt="0"/>
      <dgm:spPr/>
    </dgm:pt>
    <dgm:pt modelId="{CB3908EA-C05B-4BEA-9FAE-33C753561980}" type="pres">
      <dgm:prSet presAssocID="{0846946D-76AF-45D9-AAE4-535FC7D188F6}" presName="Parent1" presStyleLbl="node1" presStyleIdx="6" presStyleCnt="8" custLinFactNeighborX="-478">
        <dgm:presLayoutVars>
          <dgm:chMax val="1"/>
          <dgm:chPref val="1"/>
          <dgm:bulletEnabled val="1"/>
        </dgm:presLayoutVars>
      </dgm:prSet>
      <dgm:spPr/>
      <dgm:t>
        <a:bodyPr/>
        <a:lstStyle/>
        <a:p>
          <a:endParaRPr lang="en-GB"/>
        </a:p>
      </dgm:t>
    </dgm:pt>
    <dgm:pt modelId="{1F1C1AB6-CA0C-4FBB-8FF5-026D32298CCB}" type="pres">
      <dgm:prSet presAssocID="{0846946D-76AF-45D9-AAE4-535FC7D188F6}" presName="Childtext1" presStyleLbl="revTx" presStyleIdx="3" presStyleCnt="4">
        <dgm:presLayoutVars>
          <dgm:chMax val="0"/>
          <dgm:chPref val="0"/>
          <dgm:bulletEnabled val="1"/>
        </dgm:presLayoutVars>
      </dgm:prSet>
      <dgm:spPr/>
      <dgm:t>
        <a:bodyPr/>
        <a:lstStyle/>
        <a:p>
          <a:endParaRPr lang="en-GB"/>
        </a:p>
      </dgm:t>
    </dgm:pt>
    <dgm:pt modelId="{026647D2-DD52-4EED-9651-2007E87DD8CD}" type="pres">
      <dgm:prSet presAssocID="{0846946D-76AF-45D9-AAE4-535FC7D188F6}" presName="BalanceSpacing" presStyleCnt="0"/>
      <dgm:spPr/>
    </dgm:pt>
    <dgm:pt modelId="{29363C2F-6858-4E73-8215-390EFF2BB860}" type="pres">
      <dgm:prSet presAssocID="{0846946D-76AF-45D9-AAE4-535FC7D188F6}" presName="BalanceSpacing1" presStyleCnt="0"/>
      <dgm:spPr/>
    </dgm:pt>
    <dgm:pt modelId="{3CA553FF-773B-4C03-8D43-7211528E5141}" type="pres">
      <dgm:prSet presAssocID="{D512F28C-0282-400D-81FE-5100E96DA46F}" presName="Accent1Text" presStyleLbl="node1" presStyleIdx="7" presStyleCnt="8"/>
      <dgm:spPr/>
      <dgm:t>
        <a:bodyPr/>
        <a:lstStyle/>
        <a:p>
          <a:endParaRPr lang="en-GB"/>
        </a:p>
      </dgm:t>
    </dgm:pt>
  </dgm:ptLst>
  <dgm:cxnLst>
    <dgm:cxn modelId="{67E2F3EB-6A00-4C4D-A5BC-21366F1AFB03}" type="presOf" srcId="{21EA6104-F62D-47F5-9ABF-AA5B52CAB32B}" destId="{17C524AA-2C4F-4C4D-94C0-451D25DE1472}" srcOrd="0" destOrd="0" presId="urn:microsoft.com/office/officeart/2008/layout/AlternatingHexagons"/>
    <dgm:cxn modelId="{CB7C0268-3698-4C1E-A953-9E9B355F4693}" srcId="{476E0B34-9098-40D3-9F27-55C763E7D72C}" destId="{0846946D-76AF-45D9-AAE4-535FC7D188F6}" srcOrd="3" destOrd="0" parTransId="{0CD13AAC-CDD1-445A-B287-E5EA2F48A07B}" sibTransId="{D512F28C-0282-400D-81FE-5100E96DA46F}"/>
    <dgm:cxn modelId="{06F7410E-C44F-4AB1-AC02-DCD208CCA8E5}" srcId="{476E0B34-9098-40D3-9F27-55C763E7D72C}" destId="{6EFCDF5E-61EA-46AB-A886-6269A7430FBB}" srcOrd="0" destOrd="0" parTransId="{991F90D7-9529-4A41-9056-B0FECF2DA7C9}" sibTransId="{21EA6104-F62D-47F5-9ABF-AA5B52CAB32B}"/>
    <dgm:cxn modelId="{0E71B97B-1B3D-4C51-A074-021DBEB937D7}" type="presOf" srcId="{0846946D-76AF-45D9-AAE4-535FC7D188F6}" destId="{CB3908EA-C05B-4BEA-9FAE-33C753561980}" srcOrd="0" destOrd="0" presId="urn:microsoft.com/office/officeart/2008/layout/AlternatingHexagons"/>
    <dgm:cxn modelId="{36FCF60C-8ED6-49BB-B7C1-DE0EE2E62762}" type="presOf" srcId="{6EFCDF5E-61EA-46AB-A886-6269A7430FBB}" destId="{E966EF99-6ADF-4949-A5D3-6608912C5B3F}" srcOrd="0" destOrd="0" presId="urn:microsoft.com/office/officeart/2008/layout/AlternatingHexagons"/>
    <dgm:cxn modelId="{EC80CEAC-39DC-47A4-B9E8-72ECB8824A14}" type="presOf" srcId="{D512F28C-0282-400D-81FE-5100E96DA46F}" destId="{3CA553FF-773B-4C03-8D43-7211528E5141}" srcOrd="0" destOrd="0" presId="urn:microsoft.com/office/officeart/2008/layout/AlternatingHexagons"/>
    <dgm:cxn modelId="{E897BCE7-81B5-4E58-989A-83417032626C}" type="presOf" srcId="{D20DCAA6-0546-4984-9757-7012E9E4102A}" destId="{E8ADFC56-DCF4-4CBD-992D-A87DFF325F3B}" srcOrd="0" destOrd="0" presId="urn:microsoft.com/office/officeart/2008/layout/AlternatingHexagons"/>
    <dgm:cxn modelId="{D4A41B05-E58E-4C99-A7A3-CC4BAE698F85}" type="presOf" srcId="{1B05C6CA-E031-4726-A92E-4D30D00C9B48}" destId="{2FB73ED1-3D37-4838-979A-09B0AC705DF2}" srcOrd="0" destOrd="0" presId="urn:microsoft.com/office/officeart/2008/layout/AlternatingHexagons"/>
    <dgm:cxn modelId="{F72888B7-20CF-44CA-87BB-B9584124CFFA}" type="presOf" srcId="{476E0B34-9098-40D3-9F27-55C763E7D72C}" destId="{7AE47BCB-DD51-461B-A7B3-C58F9C1E242C}" srcOrd="0" destOrd="0" presId="urn:microsoft.com/office/officeart/2008/layout/AlternatingHexagons"/>
    <dgm:cxn modelId="{9DCB6E5F-917F-4DD6-80D7-7615FA4D2076}" type="presOf" srcId="{5B58CE08-B829-47ED-B48D-9ED28B68AE5A}" destId="{D202EFCF-D2CE-440C-AC80-DDB4E4FA8DBB}" srcOrd="0" destOrd="0" presId="urn:microsoft.com/office/officeart/2008/layout/AlternatingHexagons"/>
    <dgm:cxn modelId="{A76FB3D4-A871-4B3E-A92F-A4C33D81F25D}" srcId="{476E0B34-9098-40D3-9F27-55C763E7D72C}" destId="{D20DCAA6-0546-4984-9757-7012E9E4102A}" srcOrd="1" destOrd="0" parTransId="{1ECA0AA6-459E-4C29-A9A3-8A53DE6943D8}" sibTransId="{5B58CE08-B829-47ED-B48D-9ED28B68AE5A}"/>
    <dgm:cxn modelId="{A070C91A-A0CF-484B-8728-9DCCD35E4F2A}" srcId="{476E0B34-9098-40D3-9F27-55C763E7D72C}" destId="{1B05C6CA-E031-4726-A92E-4D30D00C9B48}" srcOrd="2" destOrd="0" parTransId="{7AF59DD8-D187-472B-8AC2-027B5B8D7954}" sibTransId="{81AA2419-30CD-442C-A99A-2EA76C01445E}"/>
    <dgm:cxn modelId="{F44F5E65-AABF-4295-A4F5-DCE00D3F1776}" type="presOf" srcId="{81AA2419-30CD-442C-A99A-2EA76C01445E}" destId="{81BA4218-E653-4F96-B1C7-18BB82F55204}" srcOrd="0" destOrd="0" presId="urn:microsoft.com/office/officeart/2008/layout/AlternatingHexagons"/>
    <dgm:cxn modelId="{27CDD2B8-DE44-4239-8C12-1A3890F12083}" type="presParOf" srcId="{7AE47BCB-DD51-461B-A7B3-C58F9C1E242C}" destId="{D4A033EC-86E8-474C-A6D2-F624663D109B}" srcOrd="0" destOrd="0" presId="urn:microsoft.com/office/officeart/2008/layout/AlternatingHexagons"/>
    <dgm:cxn modelId="{43101425-079B-4381-91D0-4CF2E32A6A26}" type="presParOf" srcId="{D4A033EC-86E8-474C-A6D2-F624663D109B}" destId="{E966EF99-6ADF-4949-A5D3-6608912C5B3F}" srcOrd="0" destOrd="0" presId="urn:microsoft.com/office/officeart/2008/layout/AlternatingHexagons"/>
    <dgm:cxn modelId="{118AF56E-CBD1-4B1E-9E09-02B5204FEC25}" type="presParOf" srcId="{D4A033EC-86E8-474C-A6D2-F624663D109B}" destId="{83C90F0A-5F96-4EE3-B7DD-F8F585EDD16C}" srcOrd="1" destOrd="0" presId="urn:microsoft.com/office/officeart/2008/layout/AlternatingHexagons"/>
    <dgm:cxn modelId="{A2ADE2EA-53D9-4B7D-B55D-2240D4329CDA}" type="presParOf" srcId="{D4A033EC-86E8-474C-A6D2-F624663D109B}" destId="{C52A5821-C134-4149-AAB4-4ED4F7D69720}" srcOrd="2" destOrd="0" presId="urn:microsoft.com/office/officeart/2008/layout/AlternatingHexagons"/>
    <dgm:cxn modelId="{989270E5-F96F-41A7-B242-EDD06596AC4C}" type="presParOf" srcId="{D4A033EC-86E8-474C-A6D2-F624663D109B}" destId="{C2E8152D-F21A-421A-9D19-0F267A5401D8}" srcOrd="3" destOrd="0" presId="urn:microsoft.com/office/officeart/2008/layout/AlternatingHexagons"/>
    <dgm:cxn modelId="{7B86CB99-A739-4778-8EC9-A057292C4481}" type="presParOf" srcId="{D4A033EC-86E8-474C-A6D2-F624663D109B}" destId="{17C524AA-2C4F-4C4D-94C0-451D25DE1472}" srcOrd="4" destOrd="0" presId="urn:microsoft.com/office/officeart/2008/layout/AlternatingHexagons"/>
    <dgm:cxn modelId="{1AF6E305-B553-4D52-8AFF-7E23FBB77D16}" type="presParOf" srcId="{7AE47BCB-DD51-461B-A7B3-C58F9C1E242C}" destId="{D6951019-AB40-40F1-AE7E-3DAFF3CAD2AE}" srcOrd="1" destOrd="0" presId="urn:microsoft.com/office/officeart/2008/layout/AlternatingHexagons"/>
    <dgm:cxn modelId="{854129AF-4049-42B8-88E3-2239E7B49B94}" type="presParOf" srcId="{7AE47BCB-DD51-461B-A7B3-C58F9C1E242C}" destId="{DD890A54-5FDE-4CD7-8C23-98F46B7FB73D}" srcOrd="2" destOrd="0" presId="urn:microsoft.com/office/officeart/2008/layout/AlternatingHexagons"/>
    <dgm:cxn modelId="{B3D61EA2-AE14-44B1-AAEC-DEC6CA019A78}" type="presParOf" srcId="{DD890A54-5FDE-4CD7-8C23-98F46B7FB73D}" destId="{E8ADFC56-DCF4-4CBD-992D-A87DFF325F3B}" srcOrd="0" destOrd="0" presId="urn:microsoft.com/office/officeart/2008/layout/AlternatingHexagons"/>
    <dgm:cxn modelId="{DB6999B6-63E7-4153-82D2-6E399B270C33}" type="presParOf" srcId="{DD890A54-5FDE-4CD7-8C23-98F46B7FB73D}" destId="{D56CA733-0933-4130-87E1-7AD48D0F696A}" srcOrd="1" destOrd="0" presId="urn:microsoft.com/office/officeart/2008/layout/AlternatingHexagons"/>
    <dgm:cxn modelId="{CC8D6109-648B-4E89-AE88-A23918972F84}" type="presParOf" srcId="{DD890A54-5FDE-4CD7-8C23-98F46B7FB73D}" destId="{62093BE4-E771-416E-9C6E-5EB2090ABB9E}" srcOrd="2" destOrd="0" presId="urn:microsoft.com/office/officeart/2008/layout/AlternatingHexagons"/>
    <dgm:cxn modelId="{00D5311B-D543-4D53-9AAA-9F7F0B82A002}" type="presParOf" srcId="{DD890A54-5FDE-4CD7-8C23-98F46B7FB73D}" destId="{4363387A-3C71-4811-ADBF-2B16BF8293D3}" srcOrd="3" destOrd="0" presId="urn:microsoft.com/office/officeart/2008/layout/AlternatingHexagons"/>
    <dgm:cxn modelId="{F053F05C-8DE4-4FE1-B496-DF270C2A0142}" type="presParOf" srcId="{DD890A54-5FDE-4CD7-8C23-98F46B7FB73D}" destId="{D202EFCF-D2CE-440C-AC80-DDB4E4FA8DBB}" srcOrd="4" destOrd="0" presId="urn:microsoft.com/office/officeart/2008/layout/AlternatingHexagons"/>
    <dgm:cxn modelId="{4EE8FF0C-4602-4D57-91CE-C28F4F57C33D}" type="presParOf" srcId="{7AE47BCB-DD51-461B-A7B3-C58F9C1E242C}" destId="{3B6D8D35-6FBD-4B62-84ED-7921E8B3D6C2}" srcOrd="3" destOrd="0" presId="urn:microsoft.com/office/officeart/2008/layout/AlternatingHexagons"/>
    <dgm:cxn modelId="{ABFA3DB5-509E-4BC1-B1FF-7AD8502F41B2}" type="presParOf" srcId="{7AE47BCB-DD51-461B-A7B3-C58F9C1E242C}" destId="{39AE332D-548D-4B72-91AC-F5B8F598A430}" srcOrd="4" destOrd="0" presId="urn:microsoft.com/office/officeart/2008/layout/AlternatingHexagons"/>
    <dgm:cxn modelId="{7743873B-C501-41B0-AB6E-BF177C6527F8}" type="presParOf" srcId="{39AE332D-548D-4B72-91AC-F5B8F598A430}" destId="{2FB73ED1-3D37-4838-979A-09B0AC705DF2}" srcOrd="0" destOrd="0" presId="urn:microsoft.com/office/officeart/2008/layout/AlternatingHexagons"/>
    <dgm:cxn modelId="{AE176F07-E7B1-4249-808E-5C7F907183C9}" type="presParOf" srcId="{39AE332D-548D-4B72-91AC-F5B8F598A430}" destId="{042A5539-6DE3-41AD-AC99-AB2A4117E92C}" srcOrd="1" destOrd="0" presId="urn:microsoft.com/office/officeart/2008/layout/AlternatingHexagons"/>
    <dgm:cxn modelId="{556B2820-A003-4E3D-A31A-3636E11D2773}" type="presParOf" srcId="{39AE332D-548D-4B72-91AC-F5B8F598A430}" destId="{E5E53D6B-271E-4EBD-A0A7-D99682C053B6}" srcOrd="2" destOrd="0" presId="urn:microsoft.com/office/officeart/2008/layout/AlternatingHexagons"/>
    <dgm:cxn modelId="{4B3C9FFE-3FAD-4B2C-BC46-3969CDDAFDBA}" type="presParOf" srcId="{39AE332D-548D-4B72-91AC-F5B8F598A430}" destId="{1110B097-F73F-4468-A004-F3F952B6F12D}" srcOrd="3" destOrd="0" presId="urn:microsoft.com/office/officeart/2008/layout/AlternatingHexagons"/>
    <dgm:cxn modelId="{7B493864-11DE-4CA2-B7F8-4DF3AD18F2F8}" type="presParOf" srcId="{39AE332D-548D-4B72-91AC-F5B8F598A430}" destId="{81BA4218-E653-4F96-B1C7-18BB82F55204}" srcOrd="4" destOrd="0" presId="urn:microsoft.com/office/officeart/2008/layout/AlternatingHexagons"/>
    <dgm:cxn modelId="{CB25A874-691C-402D-8D74-7A778EF0D7D0}" type="presParOf" srcId="{7AE47BCB-DD51-461B-A7B3-C58F9C1E242C}" destId="{9B998A3E-CD95-4C7F-8CDD-D2466B64B3F6}" srcOrd="5" destOrd="0" presId="urn:microsoft.com/office/officeart/2008/layout/AlternatingHexagons"/>
    <dgm:cxn modelId="{E2D717BA-FF77-466C-8B06-61C95500ADF3}" type="presParOf" srcId="{7AE47BCB-DD51-461B-A7B3-C58F9C1E242C}" destId="{BCB37C3D-F261-4494-8BE9-3D6A549278E1}" srcOrd="6" destOrd="0" presId="urn:microsoft.com/office/officeart/2008/layout/AlternatingHexagons"/>
    <dgm:cxn modelId="{FF9641BF-0306-4953-AD2E-B8DD460A7BA1}" type="presParOf" srcId="{BCB37C3D-F261-4494-8BE9-3D6A549278E1}" destId="{CB3908EA-C05B-4BEA-9FAE-33C753561980}" srcOrd="0" destOrd="0" presId="urn:microsoft.com/office/officeart/2008/layout/AlternatingHexagons"/>
    <dgm:cxn modelId="{60430DE1-D7BF-4B50-96D1-C023FDA62554}" type="presParOf" srcId="{BCB37C3D-F261-4494-8BE9-3D6A549278E1}" destId="{1F1C1AB6-CA0C-4FBB-8FF5-026D32298CCB}" srcOrd="1" destOrd="0" presId="urn:microsoft.com/office/officeart/2008/layout/AlternatingHexagons"/>
    <dgm:cxn modelId="{80C8565D-C737-4D95-A9F5-D2446588F299}" type="presParOf" srcId="{BCB37C3D-F261-4494-8BE9-3D6A549278E1}" destId="{026647D2-DD52-4EED-9651-2007E87DD8CD}" srcOrd="2" destOrd="0" presId="urn:microsoft.com/office/officeart/2008/layout/AlternatingHexagons"/>
    <dgm:cxn modelId="{98ABFBB9-F848-41BD-8001-E6BB3A3A3033}" type="presParOf" srcId="{BCB37C3D-F261-4494-8BE9-3D6A549278E1}" destId="{29363C2F-6858-4E73-8215-390EFF2BB860}" srcOrd="3" destOrd="0" presId="urn:microsoft.com/office/officeart/2008/layout/AlternatingHexagons"/>
    <dgm:cxn modelId="{6476F61D-410C-470D-A431-DEE2529F5A12}" type="presParOf" srcId="{BCB37C3D-F261-4494-8BE9-3D6A549278E1}" destId="{3CA553FF-773B-4C03-8D43-7211528E5141}" srcOrd="4" destOrd="0" presId="urn:microsoft.com/office/officeart/2008/layout/AlternatingHexagon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966EF99-6ADF-4949-A5D3-6608912C5B3F}">
      <dsp:nvSpPr>
        <dsp:cNvPr id="0" name=""/>
        <dsp:cNvSpPr/>
      </dsp:nvSpPr>
      <dsp:spPr>
        <a:xfrm rot="5400000">
          <a:off x="3283605" y="112383"/>
          <a:ext cx="1717660" cy="1494364"/>
        </a:xfrm>
        <a:prstGeom prst="hexagon">
          <a:avLst>
            <a:gd name="adj" fmla="val 25000"/>
            <a:gd name="vf" fmla="val 115470"/>
          </a:avLst>
        </a:prstGeom>
        <a:solidFill>
          <a:schemeClr val="lt1"/>
        </a:solidFill>
        <a:ln w="12700" cap="flat" cmpd="sng" algn="ctr">
          <a:solidFill>
            <a:schemeClr val="accent4"/>
          </a:solidFill>
          <a:prstDash val="solid"/>
          <a:miter lim="800000"/>
        </a:ln>
        <a:effectLst/>
      </dsp:spPr>
      <dsp:style>
        <a:lnRef idx="2">
          <a:schemeClr val="accent4"/>
        </a:lnRef>
        <a:fillRef idx="1">
          <a:schemeClr val="lt1"/>
        </a:fillRef>
        <a:effectRef idx="0">
          <a:schemeClr val="accent4"/>
        </a:effectRef>
        <a:fontRef idx="minor">
          <a:schemeClr val="dk1"/>
        </a:fontRef>
      </dsp:style>
      <dsp:txBody>
        <a:bodyPr spcFirstLastPara="0" vert="horz" wrap="square" lIns="34290" tIns="34290" rIns="34290" bIns="34290" numCol="1" spcCol="1270" anchor="ctr" anchorCtr="0">
          <a:noAutofit/>
        </a:bodyPr>
        <a:lstStyle/>
        <a:p>
          <a:pPr lvl="0" algn="ctr" defTabSz="400050">
            <a:lnSpc>
              <a:spcPct val="90000"/>
            </a:lnSpc>
            <a:spcBef>
              <a:spcPct val="0"/>
            </a:spcBef>
            <a:spcAft>
              <a:spcPct val="35000"/>
            </a:spcAft>
          </a:pPr>
          <a:r>
            <a:rPr lang="en-GB" sz="900" kern="1200" dirty="0" smtClean="0"/>
            <a:t>Anonymous online counselling, advice and mental health support. </a:t>
          </a:r>
          <a:r>
            <a:rPr lang="en-GB" sz="900" b="1" kern="1200" dirty="0" smtClean="0"/>
            <a:t>Register online at:  </a:t>
          </a:r>
          <a:r>
            <a:rPr lang="en-GB" sz="900" b="1" u="sng" kern="1200" dirty="0" smtClean="0">
              <a:hlinkClick xmlns:r="http://schemas.openxmlformats.org/officeDocument/2006/relationships" r:id="rId1"/>
            </a:rPr>
            <a:t>https://kooth.com/</a:t>
          </a:r>
          <a:endParaRPr lang="en-GB" sz="900" kern="1200" dirty="0"/>
        </a:p>
      </dsp:txBody>
      <dsp:txXfrm rot="-5400000">
        <a:off x="3628125" y="268404"/>
        <a:ext cx="1028620" cy="1182322"/>
      </dsp:txXfrm>
    </dsp:sp>
    <dsp:sp modelId="{83C90F0A-5F96-4EE3-B7DD-F8F585EDD16C}">
      <dsp:nvSpPr>
        <dsp:cNvPr id="0" name=""/>
        <dsp:cNvSpPr/>
      </dsp:nvSpPr>
      <dsp:spPr>
        <a:xfrm>
          <a:off x="4934964" y="344267"/>
          <a:ext cx="1916908" cy="1030596"/>
        </a:xfrm>
        <a:prstGeom prst="rect">
          <a:avLst/>
        </a:prstGeom>
        <a:noFill/>
        <a:ln>
          <a:noFill/>
        </a:ln>
        <a:effectLst/>
      </dsp:spPr>
      <dsp:style>
        <a:lnRef idx="0">
          <a:scrgbClr r="0" g="0" b="0"/>
        </a:lnRef>
        <a:fillRef idx="0">
          <a:scrgbClr r="0" g="0" b="0"/>
        </a:fillRef>
        <a:effectRef idx="0">
          <a:scrgbClr r="0" g="0" b="0"/>
        </a:effectRef>
        <a:fontRef idx="minor"/>
      </dsp:style>
    </dsp:sp>
    <dsp:sp modelId="{17C524AA-2C4F-4C4D-94C0-451D25DE1472}">
      <dsp:nvSpPr>
        <dsp:cNvPr id="0" name=""/>
        <dsp:cNvSpPr/>
      </dsp:nvSpPr>
      <dsp:spPr>
        <a:xfrm rot="5400000">
          <a:off x="1669692" y="112383"/>
          <a:ext cx="1717660" cy="1494364"/>
        </a:xfrm>
        <a:prstGeom prst="hexagon">
          <a:avLst>
            <a:gd name="adj" fmla="val 25000"/>
            <a:gd name="vf" fmla="val 115470"/>
          </a:avLst>
        </a:prstGeom>
        <a:solidFill>
          <a:schemeClr val="accent4">
            <a:hueOff val="1485099"/>
            <a:satOff val="-6853"/>
            <a:lumOff val="25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1466850">
            <a:lnSpc>
              <a:spcPct val="90000"/>
            </a:lnSpc>
            <a:spcBef>
              <a:spcPct val="0"/>
            </a:spcBef>
            <a:spcAft>
              <a:spcPct val="35000"/>
            </a:spcAft>
          </a:pPr>
          <a:r>
            <a:rPr lang="en-GB" sz="3300" kern="1200" dirty="0" err="1" smtClean="0"/>
            <a:t>Kooth</a:t>
          </a:r>
          <a:endParaRPr lang="en-GB" sz="3300" kern="1200" dirty="0"/>
        </a:p>
      </dsp:txBody>
      <dsp:txXfrm rot="-5400000">
        <a:off x="2014212" y="268404"/>
        <a:ext cx="1028620" cy="1182322"/>
      </dsp:txXfrm>
    </dsp:sp>
    <dsp:sp modelId="{E8ADFC56-DCF4-4CBD-992D-A87DFF325F3B}">
      <dsp:nvSpPr>
        <dsp:cNvPr id="0" name=""/>
        <dsp:cNvSpPr/>
      </dsp:nvSpPr>
      <dsp:spPr>
        <a:xfrm rot="5400000">
          <a:off x="2485586" y="1565438"/>
          <a:ext cx="1717660" cy="1494364"/>
        </a:xfrm>
        <a:prstGeom prst="hexagon">
          <a:avLst>
            <a:gd name="adj" fmla="val 25000"/>
            <a:gd name="vf" fmla="val 115470"/>
          </a:avLst>
        </a:prstGeom>
        <a:solidFill>
          <a:schemeClr val="lt1"/>
        </a:solidFill>
        <a:ln w="12700" cap="flat" cmpd="sng" algn="ctr">
          <a:solidFill>
            <a:schemeClr val="accent6"/>
          </a:solidFill>
          <a:prstDash val="solid"/>
          <a:miter lim="800000"/>
        </a:ln>
        <a:effectLst/>
      </dsp:spPr>
      <dsp:style>
        <a:lnRef idx="2">
          <a:schemeClr val="accent6"/>
        </a:lnRef>
        <a:fillRef idx="1">
          <a:schemeClr val="lt1"/>
        </a:fillRef>
        <a:effectRef idx="0">
          <a:schemeClr val="accent6"/>
        </a:effectRef>
        <a:fontRef idx="minor">
          <a:schemeClr val="dk1"/>
        </a:fontRef>
      </dsp:style>
      <dsp:txBody>
        <a:bodyPr spcFirstLastPara="0" vert="horz" wrap="square" lIns="34290" tIns="34290" rIns="34290" bIns="34290" numCol="1" spcCol="1270" anchor="ctr" anchorCtr="0">
          <a:noAutofit/>
        </a:bodyPr>
        <a:lstStyle/>
        <a:p>
          <a:pPr lvl="0" algn="ctr" defTabSz="400050">
            <a:lnSpc>
              <a:spcPct val="90000"/>
            </a:lnSpc>
            <a:spcBef>
              <a:spcPct val="0"/>
            </a:spcBef>
            <a:spcAft>
              <a:spcPct val="35000"/>
            </a:spcAft>
          </a:pPr>
          <a:r>
            <a:rPr lang="en-GB" sz="900" kern="1200" dirty="0" smtClean="0"/>
            <a:t>To speak to a Youth Worker about anything at all (Relationships, health and wellbeing, etc.) </a:t>
          </a:r>
        </a:p>
        <a:p>
          <a:pPr lvl="0" algn="ctr" defTabSz="400050">
            <a:lnSpc>
              <a:spcPct val="90000"/>
            </a:lnSpc>
            <a:spcBef>
              <a:spcPct val="0"/>
            </a:spcBef>
            <a:spcAft>
              <a:spcPct val="35000"/>
            </a:spcAft>
          </a:pPr>
          <a:r>
            <a:rPr lang="en-GB" sz="900" b="1" kern="1200" dirty="0" smtClean="0"/>
            <a:t>Call 0161 912 2453 or email </a:t>
          </a:r>
          <a:r>
            <a:rPr lang="en-GB" sz="900" b="1" u="sng" kern="1200" dirty="0" smtClean="0">
              <a:hlinkClick xmlns:r="http://schemas.openxmlformats.org/officeDocument/2006/relationships" r:id="rId2"/>
            </a:rPr>
            <a:t>talkshop@trafford.gov.uk</a:t>
          </a:r>
          <a:endParaRPr lang="en-GB" sz="900" kern="1200" dirty="0"/>
        </a:p>
      </dsp:txBody>
      <dsp:txXfrm rot="-5400000">
        <a:off x="2830106" y="1721459"/>
        <a:ext cx="1028620" cy="1182322"/>
      </dsp:txXfrm>
    </dsp:sp>
    <dsp:sp modelId="{D56CA733-0933-4130-87E1-7AD48D0F696A}">
      <dsp:nvSpPr>
        <dsp:cNvPr id="0" name=""/>
        <dsp:cNvSpPr/>
      </dsp:nvSpPr>
      <dsp:spPr>
        <a:xfrm>
          <a:off x="668296" y="1802217"/>
          <a:ext cx="1855072" cy="1030596"/>
        </a:xfrm>
        <a:prstGeom prst="rect">
          <a:avLst/>
        </a:prstGeom>
        <a:noFill/>
        <a:ln>
          <a:noFill/>
        </a:ln>
        <a:effectLst/>
      </dsp:spPr>
      <dsp:style>
        <a:lnRef idx="0">
          <a:scrgbClr r="0" g="0" b="0"/>
        </a:lnRef>
        <a:fillRef idx="0">
          <a:scrgbClr r="0" g="0" b="0"/>
        </a:fillRef>
        <a:effectRef idx="0">
          <a:scrgbClr r="0" g="0" b="0"/>
        </a:effectRef>
        <a:fontRef idx="minor"/>
      </dsp:style>
    </dsp:sp>
    <dsp:sp modelId="{D202EFCF-D2CE-440C-AC80-DDB4E4FA8DBB}">
      <dsp:nvSpPr>
        <dsp:cNvPr id="0" name=""/>
        <dsp:cNvSpPr/>
      </dsp:nvSpPr>
      <dsp:spPr>
        <a:xfrm rot="5400000">
          <a:off x="4087470" y="1570333"/>
          <a:ext cx="1717660" cy="1494364"/>
        </a:xfrm>
        <a:prstGeom prst="hexagon">
          <a:avLst>
            <a:gd name="adj" fmla="val 25000"/>
            <a:gd name="vf" fmla="val 115470"/>
          </a:avLst>
        </a:prstGeom>
        <a:solidFill>
          <a:schemeClr val="accent4">
            <a:hueOff val="4455297"/>
            <a:satOff val="-20558"/>
            <a:lumOff val="75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711200">
            <a:lnSpc>
              <a:spcPct val="90000"/>
            </a:lnSpc>
            <a:spcBef>
              <a:spcPct val="0"/>
            </a:spcBef>
            <a:spcAft>
              <a:spcPct val="35000"/>
            </a:spcAft>
          </a:pPr>
          <a:r>
            <a:rPr lang="en-GB" sz="1600" b="1" kern="1200" dirty="0" err="1" smtClean="0"/>
            <a:t>Talkshop</a:t>
          </a:r>
          <a:r>
            <a:rPr lang="en-GB" sz="1600" b="1" kern="1200" dirty="0" smtClean="0"/>
            <a:t>, </a:t>
          </a:r>
          <a:r>
            <a:rPr lang="en-GB" sz="1600" b="1" kern="1200" dirty="0" err="1" smtClean="0"/>
            <a:t>Streetalk</a:t>
          </a:r>
          <a:r>
            <a:rPr lang="en-GB" sz="1600" b="1" kern="1200" dirty="0" smtClean="0"/>
            <a:t> and Connexions</a:t>
          </a:r>
          <a:endParaRPr lang="en-GB" sz="1600" kern="1200" dirty="0"/>
        </a:p>
      </dsp:txBody>
      <dsp:txXfrm rot="-5400000">
        <a:off x="4431990" y="1726354"/>
        <a:ext cx="1028620" cy="1182322"/>
      </dsp:txXfrm>
    </dsp:sp>
    <dsp:sp modelId="{2FB73ED1-3D37-4838-979A-09B0AC705DF2}">
      <dsp:nvSpPr>
        <dsp:cNvPr id="0" name=""/>
        <dsp:cNvSpPr/>
      </dsp:nvSpPr>
      <dsp:spPr>
        <a:xfrm rot="5400000">
          <a:off x="3283605" y="3028283"/>
          <a:ext cx="1717660" cy="1494364"/>
        </a:xfrm>
        <a:prstGeom prst="hexagon">
          <a:avLst>
            <a:gd name="adj" fmla="val 25000"/>
            <a:gd name="vf" fmla="val 115470"/>
          </a:avLst>
        </a:prstGeom>
        <a:solidFill>
          <a:schemeClr val="lt1"/>
        </a:solidFill>
        <a:ln w="12700" cap="flat" cmpd="sng" algn="ctr">
          <a:solidFill>
            <a:schemeClr val="accent5"/>
          </a:solidFill>
          <a:prstDash val="solid"/>
          <a:miter lim="800000"/>
        </a:ln>
        <a:effectLst/>
      </dsp:spPr>
      <dsp:style>
        <a:lnRef idx="2">
          <a:schemeClr val="accent5"/>
        </a:lnRef>
        <a:fillRef idx="1">
          <a:schemeClr val="lt1"/>
        </a:fillRef>
        <a:effectRef idx="0">
          <a:schemeClr val="accent5"/>
        </a:effectRef>
        <a:fontRef idx="minor">
          <a:schemeClr val="dk1"/>
        </a:fontRef>
      </dsp:style>
      <dsp:txBody>
        <a:bodyPr spcFirstLastPara="0" vert="horz" wrap="square" lIns="38100" tIns="38100" rIns="38100" bIns="38100" numCol="1" spcCol="1270" anchor="ctr" anchorCtr="0">
          <a:noAutofit/>
        </a:bodyPr>
        <a:lstStyle/>
        <a:p>
          <a:pPr lvl="0" algn="ctr" defTabSz="444500">
            <a:lnSpc>
              <a:spcPct val="90000"/>
            </a:lnSpc>
            <a:spcBef>
              <a:spcPct val="0"/>
            </a:spcBef>
            <a:spcAft>
              <a:spcPct val="35000"/>
            </a:spcAft>
          </a:pPr>
          <a:r>
            <a:rPr lang="en-GB" sz="1000" kern="1200" dirty="0" smtClean="0"/>
            <a:t>1:1 support and also group and creative projects you can get involved with </a:t>
          </a:r>
          <a:r>
            <a:rPr lang="en-GB" sz="1000" kern="1200" dirty="0" smtClean="0">
              <a:hlinkClick xmlns:r="http://schemas.openxmlformats.org/officeDocument/2006/relationships" r:id="rId3"/>
            </a:rPr>
            <a:t>https://www.42ndstreet.org.uk/online-support.html</a:t>
          </a:r>
          <a:endParaRPr lang="en-GB" sz="1000" kern="1200" dirty="0" smtClean="0"/>
        </a:p>
        <a:p>
          <a:pPr lvl="0" algn="ctr" defTabSz="444500">
            <a:lnSpc>
              <a:spcPct val="90000"/>
            </a:lnSpc>
            <a:spcBef>
              <a:spcPct val="0"/>
            </a:spcBef>
            <a:spcAft>
              <a:spcPct val="35000"/>
            </a:spcAft>
          </a:pPr>
          <a:endParaRPr lang="en-GB" sz="500" kern="1200" dirty="0" smtClean="0"/>
        </a:p>
      </dsp:txBody>
      <dsp:txXfrm rot="-5400000">
        <a:off x="3628125" y="3184304"/>
        <a:ext cx="1028620" cy="1182322"/>
      </dsp:txXfrm>
    </dsp:sp>
    <dsp:sp modelId="{042A5539-6DE3-41AD-AC99-AB2A4117E92C}">
      <dsp:nvSpPr>
        <dsp:cNvPr id="0" name=""/>
        <dsp:cNvSpPr/>
      </dsp:nvSpPr>
      <dsp:spPr>
        <a:xfrm>
          <a:off x="4934964" y="3260167"/>
          <a:ext cx="1916908" cy="1030596"/>
        </a:xfrm>
        <a:prstGeom prst="rect">
          <a:avLst/>
        </a:prstGeom>
        <a:noFill/>
        <a:ln>
          <a:noFill/>
        </a:ln>
        <a:effectLst/>
      </dsp:spPr>
      <dsp:style>
        <a:lnRef idx="0">
          <a:scrgbClr r="0" g="0" b="0"/>
        </a:lnRef>
        <a:fillRef idx="0">
          <a:scrgbClr r="0" g="0" b="0"/>
        </a:fillRef>
        <a:effectRef idx="0">
          <a:scrgbClr r="0" g="0" b="0"/>
        </a:effectRef>
        <a:fontRef idx="minor"/>
      </dsp:style>
    </dsp:sp>
    <dsp:sp modelId="{81BA4218-E653-4F96-B1C7-18BB82F55204}">
      <dsp:nvSpPr>
        <dsp:cNvPr id="0" name=""/>
        <dsp:cNvSpPr/>
      </dsp:nvSpPr>
      <dsp:spPr>
        <a:xfrm rot="5400000">
          <a:off x="1669692" y="3028283"/>
          <a:ext cx="1717660" cy="1494364"/>
        </a:xfrm>
        <a:prstGeom prst="hexagon">
          <a:avLst>
            <a:gd name="adj" fmla="val 25000"/>
            <a:gd name="vf" fmla="val 115470"/>
          </a:avLst>
        </a:prstGeom>
        <a:solidFill>
          <a:schemeClr val="accent4">
            <a:hueOff val="7425494"/>
            <a:satOff val="-34263"/>
            <a:lumOff val="126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1422400">
            <a:lnSpc>
              <a:spcPct val="90000"/>
            </a:lnSpc>
            <a:spcBef>
              <a:spcPct val="0"/>
            </a:spcBef>
            <a:spcAft>
              <a:spcPct val="35000"/>
            </a:spcAft>
          </a:pPr>
          <a:r>
            <a:rPr lang="en-GB" sz="3200" kern="1200" dirty="0" smtClean="0"/>
            <a:t>42</a:t>
          </a:r>
          <a:r>
            <a:rPr lang="en-GB" sz="3200" kern="1200" baseline="30000" dirty="0" smtClean="0"/>
            <a:t>nd</a:t>
          </a:r>
          <a:r>
            <a:rPr lang="en-GB" sz="3200" kern="1200" dirty="0" smtClean="0"/>
            <a:t> Street</a:t>
          </a:r>
          <a:endParaRPr lang="en-GB" sz="3200" kern="1200" dirty="0"/>
        </a:p>
      </dsp:txBody>
      <dsp:txXfrm rot="-5400000">
        <a:off x="2014212" y="3184304"/>
        <a:ext cx="1028620" cy="1182322"/>
      </dsp:txXfrm>
    </dsp:sp>
    <dsp:sp modelId="{CB3908EA-C05B-4BEA-9FAE-33C753561980}">
      <dsp:nvSpPr>
        <dsp:cNvPr id="0" name=""/>
        <dsp:cNvSpPr/>
      </dsp:nvSpPr>
      <dsp:spPr>
        <a:xfrm rot="5400000">
          <a:off x="2466414" y="4486233"/>
          <a:ext cx="1717660" cy="1494364"/>
        </a:xfrm>
        <a:prstGeom prst="hexagon">
          <a:avLst>
            <a:gd name="adj" fmla="val 25000"/>
            <a:gd name="vf" fmla="val 115470"/>
          </a:avLst>
        </a:prstGeom>
        <a:solidFill>
          <a:schemeClr val="lt1"/>
        </a:solidFill>
        <a:ln w="12700" cap="flat" cmpd="sng" algn="ctr">
          <a:solidFill>
            <a:schemeClr val="accent1"/>
          </a:solidFill>
          <a:prstDash val="solid"/>
          <a:miter lim="800000"/>
        </a:ln>
        <a:effectLst/>
      </dsp:spPr>
      <dsp:style>
        <a:lnRef idx="2">
          <a:schemeClr val="accent1"/>
        </a:lnRef>
        <a:fillRef idx="1">
          <a:schemeClr val="lt1"/>
        </a:fillRef>
        <a:effectRef idx="0">
          <a:schemeClr val="accent1"/>
        </a:effectRef>
        <a:fontRef idx="minor">
          <a:schemeClr val="dk1"/>
        </a:fontRef>
      </dsp:style>
      <dsp:txBody>
        <a:bodyPr spcFirstLastPara="0" vert="horz" wrap="square" lIns="26670" tIns="26670" rIns="26670" bIns="26670" numCol="1" spcCol="1270" anchor="ctr" anchorCtr="0">
          <a:noAutofit/>
        </a:bodyPr>
        <a:lstStyle/>
        <a:p>
          <a:pPr lvl="0" algn="ctr" defTabSz="311150">
            <a:lnSpc>
              <a:spcPct val="90000"/>
            </a:lnSpc>
            <a:spcBef>
              <a:spcPct val="0"/>
            </a:spcBef>
            <a:spcAft>
              <a:spcPct val="35000"/>
            </a:spcAft>
          </a:pPr>
          <a:endParaRPr lang="en-GB" sz="700" kern="1200" dirty="0" smtClean="0"/>
        </a:p>
        <a:p>
          <a:pPr lvl="0" algn="ctr" defTabSz="311150">
            <a:lnSpc>
              <a:spcPct val="90000"/>
            </a:lnSpc>
            <a:spcBef>
              <a:spcPct val="0"/>
            </a:spcBef>
            <a:spcAft>
              <a:spcPct val="35000"/>
            </a:spcAft>
          </a:pPr>
          <a:r>
            <a:rPr lang="en-GB" sz="900" kern="1200" dirty="0" smtClean="0">
              <a:hlinkClick xmlns:r="http://schemas.openxmlformats.org/officeDocument/2006/relationships" r:id="rId4"/>
            </a:rPr>
            <a:t>www.trafforddirectory.co.uk/vmwh</a:t>
          </a:r>
          <a:endParaRPr lang="en-GB" sz="900" kern="1200" dirty="0" smtClean="0"/>
        </a:p>
        <a:p>
          <a:pPr lvl="0" algn="ctr" defTabSz="311150">
            <a:lnSpc>
              <a:spcPct val="90000"/>
            </a:lnSpc>
            <a:spcBef>
              <a:spcPct val="0"/>
            </a:spcBef>
            <a:spcAft>
              <a:spcPct val="35000"/>
            </a:spcAft>
          </a:pPr>
          <a:r>
            <a:rPr lang="en-GB" sz="900" kern="1200" dirty="0" smtClean="0"/>
            <a:t>Links &amp; information on mental health and wellbeing </a:t>
          </a:r>
        </a:p>
        <a:p>
          <a:pPr lvl="0" algn="ctr" defTabSz="311150">
            <a:lnSpc>
              <a:spcPct val="90000"/>
            </a:lnSpc>
            <a:spcBef>
              <a:spcPct val="0"/>
            </a:spcBef>
            <a:spcAft>
              <a:spcPct val="35000"/>
            </a:spcAft>
          </a:pPr>
          <a:r>
            <a:rPr lang="en-GB" sz="900" kern="1200" dirty="0" smtClean="0"/>
            <a:t>Links to support available in your local area</a:t>
          </a:r>
        </a:p>
        <a:p>
          <a:pPr lvl="0" algn="ctr" defTabSz="311150">
            <a:lnSpc>
              <a:spcPct val="90000"/>
            </a:lnSpc>
            <a:spcBef>
              <a:spcPct val="0"/>
            </a:spcBef>
            <a:spcAft>
              <a:spcPct val="35000"/>
            </a:spcAft>
          </a:pPr>
          <a:endParaRPr lang="en-GB" sz="500" kern="1200" dirty="0" smtClean="0"/>
        </a:p>
        <a:p>
          <a:pPr lvl="0" algn="ctr" defTabSz="311150">
            <a:lnSpc>
              <a:spcPct val="90000"/>
            </a:lnSpc>
            <a:spcBef>
              <a:spcPct val="0"/>
            </a:spcBef>
            <a:spcAft>
              <a:spcPct val="35000"/>
            </a:spcAft>
          </a:pPr>
          <a:endParaRPr lang="en-GB" sz="500" kern="1200" dirty="0"/>
        </a:p>
      </dsp:txBody>
      <dsp:txXfrm rot="-5400000">
        <a:off x="2810934" y="4642254"/>
        <a:ext cx="1028620" cy="1182322"/>
      </dsp:txXfrm>
    </dsp:sp>
    <dsp:sp modelId="{1F1C1AB6-CA0C-4FBB-8FF5-026D32298CCB}">
      <dsp:nvSpPr>
        <dsp:cNvPr id="0" name=""/>
        <dsp:cNvSpPr/>
      </dsp:nvSpPr>
      <dsp:spPr>
        <a:xfrm>
          <a:off x="668296" y="4718117"/>
          <a:ext cx="1855072" cy="1030596"/>
        </a:xfrm>
        <a:prstGeom prst="rect">
          <a:avLst/>
        </a:prstGeom>
        <a:noFill/>
        <a:ln>
          <a:noFill/>
        </a:ln>
        <a:effectLst/>
      </dsp:spPr>
      <dsp:style>
        <a:lnRef idx="0">
          <a:scrgbClr r="0" g="0" b="0"/>
        </a:lnRef>
        <a:fillRef idx="0">
          <a:scrgbClr r="0" g="0" b="0"/>
        </a:fillRef>
        <a:effectRef idx="0">
          <a:scrgbClr r="0" g="0" b="0"/>
        </a:effectRef>
        <a:fontRef idx="minor"/>
      </dsp:style>
    </dsp:sp>
    <dsp:sp modelId="{3CA553FF-773B-4C03-8D43-7211528E5141}">
      <dsp:nvSpPr>
        <dsp:cNvPr id="0" name=""/>
        <dsp:cNvSpPr/>
      </dsp:nvSpPr>
      <dsp:spPr>
        <a:xfrm rot="5400000">
          <a:off x="4087470" y="4486233"/>
          <a:ext cx="1717660" cy="1494364"/>
        </a:xfrm>
        <a:prstGeom prst="hexagon">
          <a:avLst>
            <a:gd name="adj" fmla="val 25000"/>
            <a:gd name="vf" fmla="val 115470"/>
          </a:avLst>
        </a:prstGeom>
        <a:solidFill>
          <a:schemeClr val="accent4">
            <a:hueOff val="10395692"/>
            <a:satOff val="-47968"/>
            <a:lumOff val="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933450">
            <a:lnSpc>
              <a:spcPct val="90000"/>
            </a:lnSpc>
            <a:spcBef>
              <a:spcPct val="0"/>
            </a:spcBef>
            <a:spcAft>
              <a:spcPct val="35000"/>
            </a:spcAft>
          </a:pPr>
          <a:r>
            <a:rPr lang="en-GB" sz="2100" kern="1200" dirty="0" smtClean="0"/>
            <a:t>Virtual Mental Wealth Hub</a:t>
          </a:r>
          <a:endParaRPr lang="en-GB" sz="2100" kern="1200" dirty="0"/>
        </a:p>
      </dsp:txBody>
      <dsp:txXfrm rot="-5400000">
        <a:off x="4431990" y="4642254"/>
        <a:ext cx="1028620" cy="1182322"/>
      </dsp:txXfrm>
    </dsp:sp>
  </dsp:spTree>
</dsp:drawing>
</file>

<file path=ppt/diagrams/layout1.xml><?xml version="1.0" encoding="utf-8"?>
<dgm:layoutDef xmlns:dgm="http://schemas.openxmlformats.org/drawingml/2006/diagram" xmlns:a="http://schemas.openxmlformats.org/drawingml/2006/main" uniqueId="urn:microsoft.com/office/officeart/2008/layout/AlternatingHexagons">
  <dgm:title val=""/>
  <dgm:desc val=""/>
  <dgm:catLst>
    <dgm:cat type="list" pri="1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1"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Name0">
    <dgm:varLst>
      <dgm:chMax/>
      <dgm:chPref/>
      <dgm:dir/>
      <dgm:animLvl val="lvl"/>
    </dgm:varLst>
    <dgm:alg type="lin">
      <dgm:param type="linDir" val="fromT"/>
    </dgm:alg>
    <dgm:shape xmlns:r="http://schemas.openxmlformats.org/officeDocument/2006/relationships" r:blip="">
      <dgm:adjLst/>
    </dgm:shape>
    <dgm:constrLst>
      <dgm:constr type="primFontSz" for="des" forName="Parent1" val="65"/>
      <dgm:constr type="primFontSz" for="des" forName="Childtext1" refType="primFontSz" refFor="des" refForName="Parent1" op="lte"/>
      <dgm:constr type="w" for="ch" forName="composite" refType="w"/>
      <dgm:constr type="h" for="ch" forName="composite" refType="h"/>
      <dgm:constr type="h" for="ch" forName="spaceBetweenRectangles" refType="w" refFor="ch" refForName="composite" fact="-0.042"/>
      <dgm:constr type="sp" refType="h" refFor="ch" refForName="composite" op="equ" fact="0.1"/>
    </dgm:constrLst>
    <dgm:forEach name="nodesForEach" axis="ch" ptType="node">
      <dgm:layoutNode name="composite">
        <dgm:alg type="composite">
          <dgm:param type="ar" val="3.6"/>
        </dgm:alg>
        <dgm:shape xmlns:r="http://schemas.openxmlformats.org/officeDocument/2006/relationships" r:blip="">
          <dgm:adjLst/>
        </dgm:shape>
        <dgm:choose name="Name1">
          <dgm:if name="Name2" func="var" arg="dir" op="equ" val="norm">
            <dgm:choose name="Name3">
              <dgm:if name="Name4" axis="self" ptType="node" func="posOdd" op="equ" val="1">
                <dgm:constrLst>
                  <dgm:constr type="l" for="ch" forName="Accent1" refType="w" fact="0.18"/>
                  <dgm:constr type="t" for="ch" forName="Accent1" refType="h" fact="0"/>
                  <dgm:constr type="h" for="ch" forName="Accent1" refType="h"/>
                  <dgm:constr type="w" for="ch" forName="Accent1" refType="h" fact="0.87"/>
                  <dgm:constr type="l" for="ch" forName="Accent1Text" refType="w" fact="0.18"/>
                  <dgm:constr type="t" for="ch" forName="Accent1Text" refType="h" fact="0"/>
                  <dgm:constr type="h" for="ch" forName="Accent1Text" refType="h"/>
                  <dgm:constr type="w" for="ch" forName="Accent1Text" refType="h" fact="0.87"/>
                  <dgm:constr type="l" for="ch" forName="Parent1" refType="w" fact="0.441"/>
                  <dgm:constr type="t" for="ch" forName="Parent1" refType="h" fact="0"/>
                  <dgm:constr type="h" for="ch" forName="Parent1" refType="h"/>
                  <dgm:constr type="w" for="ch" forName="Parent1" refType="h" fact="0.87"/>
                  <dgm:constr type="l" for="ch" forName="Childtext1" refType="w" fact="0.69"/>
                  <dgm:constr type="t" for="ch" forName="Childtext1" refType="h" fact="0.2"/>
                  <dgm:constr type="w" for="ch" forName="Childtext1" refType="w" fact="0.31"/>
                  <dgm:constr type="h" for="ch" forName="Childtext1" refType="h" fact="0.6"/>
                  <dgm:constr type="l" for="ch" forName="BalanceSpacing" refType="w" fact="0"/>
                  <dgm:constr type="t" for="ch" forName="BalanceSpacing" refType="h" fact="0"/>
                  <dgm:constr type="w" for="ch" forName="BalanceSpacing" refType="w"/>
                  <dgm:constr type="h" for="ch" forName="BalanceSpacing" refType="h" fact="0.1"/>
                  <dgm:constr type="l" for="ch" forName="BalanceSpacing1" refType="w" fact="0.69"/>
                  <dgm:constr type="t" for="ch" forName="BalanceSpacing1" refType="h" fact="0.2"/>
                  <dgm:constr type="w" for="ch" forName="BalanceSpacing1" refType="w" fact="0.31"/>
                  <dgm:constr type="h" for="ch" forName="BalanceSpacing1" refType="h" fact="0.6"/>
                </dgm:constrLst>
              </dgm:if>
              <dgm:else name="Name5">
                <dgm:constrLst>
                  <dgm:constr type="l" for="ch" forName="Accent1" refType="w" fact="0.571"/>
                  <dgm:constr type="t" for="ch" forName="Accent1" refType="h" fact="0"/>
                  <dgm:constr type="h" for="ch" forName="Accent1" refType="h"/>
                  <dgm:constr type="w" for="ch" forName="Accent1" refType="h" fact="0.87"/>
                  <dgm:constr type="l" for="ch" forName="Accent1Text" refType="w" fact="0.571"/>
                  <dgm:constr type="t" for="ch" forName="Accent1Text" refType="h" fact="0"/>
                  <dgm:constr type="h" for="ch" forName="Accent1Text" refType="h"/>
                  <dgm:constr type="w" for="ch" forName="Accent1Text" refType="h" fact="0.87"/>
                  <dgm:constr type="l" for="ch" forName="Parent1" refType="w" fact="0.31"/>
                  <dgm:constr type="t" for="ch" forName="Parent1" refType="h" fact="0"/>
                  <dgm:constr type="h" for="ch" forName="Parent1" refType="h"/>
                  <dgm:constr type="w" for="ch" forName="Parent1" refType="h" fact="0.87"/>
                  <dgm:constr type="l" for="ch" forName="Childtext1" refType="w" fact="0"/>
                  <dgm:constr type="t" for="ch" forName="Childtext1" refType="h" fact="0.2"/>
                  <dgm:constr type="w" for="ch" forName="Childtext1" refType="w" fact="0.3"/>
                  <dgm:constr type="h" for="ch" forName="Childtext1" refType="h" fact="0.6"/>
                  <dgm:constr type="l" for="ch" forName="BalanceSpacing" refType="w" fact="0.82"/>
                  <dgm:constr type="t" for="ch" forName="BalanceSpacing" refType="h" fact="0"/>
                  <dgm:constr type="w" for="ch" forName="BalanceSpacing" refType="w" fact="0.18"/>
                  <dgm:constr type="h" for="ch" forName="BalanceSpacing" refType="h"/>
                  <dgm:constr type="l" for="ch" forName="BalanceSpacing1" refType="w" fact="0"/>
                  <dgm:constr type="t" for="ch" forName="BalanceSpacing1" refType="h" fact="0.2"/>
                  <dgm:constr type="w" for="ch" forName="BalanceSpacing1" refType="w" fact="0.3"/>
                  <dgm:constr type="h" for="ch" forName="BalanceSpacing1" refType="h" fact="0.6"/>
                </dgm:constrLst>
              </dgm:else>
            </dgm:choose>
          </dgm:if>
          <dgm:else name="Name6">
            <dgm:choose name="Name7">
              <dgm:if name="Name8" axis="self" ptType="node" func="posOdd" op="equ" val="1">
                <dgm:constrLst>
                  <dgm:constr type="l" for="ch" forName="Accent1" refType="w" fact="0.571"/>
                  <dgm:constr type="t" for="ch" forName="Accent1" refType="h" fact="0"/>
                  <dgm:constr type="h" for="ch" forName="Accent1" refType="h"/>
                  <dgm:constr type="w" for="ch" forName="Accent1" refType="h" fact="0.87"/>
                  <dgm:constr type="l" for="ch" forName="Accent1Text" refType="w" fact="0.571"/>
                  <dgm:constr type="t" for="ch" forName="Accent1Text" refType="h" fact="0"/>
                  <dgm:constr type="h" for="ch" forName="Accent1Text" refType="h"/>
                  <dgm:constr type="w" for="ch" forName="Accent1Text" refType="h" fact="0.87"/>
                  <dgm:constr type="l" for="ch" forName="Parent1" refType="w" fact="0.31"/>
                  <dgm:constr type="t" for="ch" forName="Parent1" refType="h" fact="0"/>
                  <dgm:constr type="h" for="ch" forName="Parent1" refType="h"/>
                  <dgm:constr type="w" for="ch" forName="Parent1" refType="h" fact="0.87"/>
                  <dgm:constr type="l" for="ch" forName="Childtext1" refType="w" fact="0"/>
                  <dgm:constr type="t" for="ch" forName="Childtext1" refType="h" fact="0.2"/>
                  <dgm:constr type="w" for="ch" forName="Childtext1" refType="w" fact="0.3"/>
                  <dgm:constr type="h" for="ch" forName="Childtext1" refType="h" fact="0.6"/>
                  <dgm:constr type="l" for="ch" forName="BalanceSpacing" refType="w" fact="0.82"/>
                  <dgm:constr type="t" for="ch" forName="BalanceSpacing" refType="h" fact="0"/>
                  <dgm:constr type="w" for="ch" forName="BalanceSpacing" refType="w" fact="0.18"/>
                  <dgm:constr type="h" for="ch" forName="BalanceSpacing" refType="h"/>
                </dgm:constrLst>
              </dgm:if>
              <dgm:else name="Name9">
                <dgm:constrLst>
                  <dgm:constr type="l" for="ch" forName="Accent1" refType="w" fact="0.18"/>
                  <dgm:constr type="t" for="ch" forName="Accent1" refType="h" fact="0"/>
                  <dgm:constr type="h" for="ch" forName="Accent1" refType="h"/>
                  <dgm:constr type="w" for="ch" forName="Accent1" refType="h" fact="0.87"/>
                  <dgm:constr type="l" for="ch" forName="Accent1Text" refType="w" fact="0.18"/>
                  <dgm:constr type="t" for="ch" forName="Accent1Text" refType="h" fact="0"/>
                  <dgm:constr type="h" for="ch" forName="Accent1Text" refType="h"/>
                  <dgm:constr type="w" for="ch" forName="Accent1Text" refType="h" fact="0.87"/>
                  <dgm:constr type="l" for="ch" forName="Parent1" refType="w" fact="0.441"/>
                  <dgm:constr type="t" for="ch" forName="Parent1" refType="h" fact="0"/>
                  <dgm:constr type="h" for="ch" forName="Parent1" refType="h"/>
                  <dgm:constr type="w" for="ch" forName="Parent1" refType="h" fact="0.87"/>
                  <dgm:constr type="l" for="ch" forName="Childtext1" refType="w" fact="0.69"/>
                  <dgm:constr type="t" for="ch" forName="Childtext1" refType="h" fact="0.2"/>
                  <dgm:constr type="w" for="ch" forName="Childtext1" refType="w" fact="0.31"/>
                  <dgm:constr type="h" for="ch" forName="Childtext1" refType="h" fact="0.6"/>
                  <dgm:constr type="l" for="ch" forName="BalanceSpacing" refType="w" fact="0"/>
                  <dgm:constr type="t" for="ch" forName="BalanceSpacing" refType="h" fact="0"/>
                  <dgm:constr type="w" for="ch" forName="BalanceSpacing" refType="w" fact="0.18"/>
                  <dgm:constr type="h" for="ch" forName="BalanceSpacing" refType="h"/>
                </dgm:constrLst>
              </dgm:else>
            </dgm:choose>
          </dgm:else>
        </dgm:choose>
        <dgm:layoutNode name="Parent1" styleLbl="node1">
          <dgm:varLst>
            <dgm:chMax val="1"/>
            <dgm:chPref val="1"/>
            <dgm:bulletEnabled val="1"/>
          </dgm:varLst>
          <dgm:alg type="tx"/>
          <dgm:shape xmlns:r="http://schemas.openxmlformats.org/officeDocument/2006/relationships" rot="90" type="hexagon" r:blip="">
            <dgm:adjLst>
              <dgm:adj idx="1" val="0.25"/>
              <dgm:adj idx="2" val="1.1547"/>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hildtext1" styleLbl="revTx">
          <dgm:varLst>
            <dgm:chMax val="0"/>
            <dgm:chPref val="0"/>
            <dgm:bulletEnabled val="1"/>
          </dgm:varLst>
          <dgm:choose name="Name10">
            <dgm:if name="Name11" func="var" arg="dir" op="equ" val="norm">
              <dgm:choose name="Name12">
                <dgm:if name="Name13" axis="self" ptType="node" func="posOdd" op="equ" val="1">
                  <dgm:alg type="tx">
                    <dgm:param type="parTxLTRAlign" val="l"/>
                  </dgm:alg>
                </dgm:if>
                <dgm:else name="Name14">
                  <dgm:alg type="tx">
                    <dgm:param type="parTxLTRAlign" val="r"/>
                  </dgm:alg>
                </dgm:else>
              </dgm:choose>
            </dgm:if>
            <dgm:else name="Name15">
              <dgm:choose name="Name16">
                <dgm:if name="Name17" axis="self" ptType="node" func="posOdd" op="equ" val="1">
                  <dgm:alg type="tx">
                    <dgm:param type="parTxLTRAlign" val="r"/>
                  </dgm:alg>
                </dgm:if>
                <dgm:else name="Name18">
                  <dgm:alg type="tx">
                    <dgm:param type="parTxLTRAlign" val="l"/>
                  </dgm:alg>
                </dgm:else>
              </dgm:choose>
            </dgm:else>
          </dgm:choose>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BalanceSpacing">
          <dgm:alg type="sp"/>
          <dgm:shape xmlns:r="http://schemas.openxmlformats.org/officeDocument/2006/relationships" r:blip="">
            <dgm:adjLst/>
          </dgm:shape>
        </dgm:layoutNode>
        <dgm:layoutNode name="BalanceSpacing1">
          <dgm:alg type="sp"/>
          <dgm:shape xmlns:r="http://schemas.openxmlformats.org/officeDocument/2006/relationships" r:blip="">
            <dgm:adjLst/>
          </dgm:shape>
        </dgm:layoutNode>
        <dgm:forEach name="Name19" axis="followSib" ptType="sibTrans" hideLastTrans="0" cnt="1">
          <dgm:layoutNode name="Accent1Text" styleLbl="node1">
            <dgm:alg type="tx"/>
            <dgm:shape xmlns:r="http://schemas.openxmlformats.org/officeDocument/2006/relationships" rot="90" type="hexagon" r:blip="">
              <dgm:adjLst>
                <dgm:adj idx="1" val="0.25"/>
                <dgm:adj idx="2" val="1.1547"/>
              </dgm:adjLst>
            </dgm:shape>
            <dgm:presOf axis="self" ptType="sibTrans"/>
            <dgm:constrLst>
              <dgm:constr type="lMarg"/>
              <dgm:constr type="rMarg"/>
              <dgm:constr type="tMarg"/>
              <dgm:constr type="bMarg"/>
            </dgm:constrLst>
            <dgm:ruleLst>
              <dgm:rule type="primFontSz" val="5" fact="NaN" max="NaN"/>
            </dgm:ruleLst>
          </dgm:layoutNode>
        </dgm:forEach>
      </dgm:layoutNode>
      <dgm:forEach name="Name2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6CA6006-AAE8-42A9-88A4-35B52E099395}" type="datetimeFigureOut">
              <a:rPr lang="en-GB" smtClean="0"/>
              <a:t>14/12/2020</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8E1F682-BE24-4536-B3AD-CF0E9432E9C3}" type="slidenum">
              <a:rPr lang="en-GB" smtClean="0"/>
              <a:t>‹#›</a:t>
            </a:fld>
            <a:endParaRPr lang="en-GB"/>
          </a:p>
        </p:txBody>
      </p:sp>
    </p:spTree>
    <p:extLst>
      <p:ext uri="{BB962C8B-B14F-4D97-AF65-F5344CB8AC3E}">
        <p14:creationId xmlns:p14="http://schemas.microsoft.com/office/powerpoint/2010/main" val="341098752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The school</a:t>
            </a:r>
            <a:r>
              <a:rPr lang="en-GB" baseline="0" dirty="0" smtClean="0"/>
              <a:t> and local public health team are working together to help reduce the number of people at our school and in our community who become poorly with covid. </a:t>
            </a:r>
          </a:p>
          <a:p>
            <a:r>
              <a:rPr lang="en-GB" baseline="0" dirty="0" smtClean="0"/>
              <a:t>We wanted to talk to you about some of the things that are in place and why we do them-so you can help us too. </a:t>
            </a:r>
            <a:endParaRPr lang="en-GB" dirty="0"/>
          </a:p>
        </p:txBody>
      </p:sp>
      <p:sp>
        <p:nvSpPr>
          <p:cNvPr id="4" name="Slide Number Placeholder 3"/>
          <p:cNvSpPr>
            <a:spLocks noGrp="1"/>
          </p:cNvSpPr>
          <p:nvPr>
            <p:ph type="sldNum" sz="quarter" idx="10"/>
          </p:nvPr>
        </p:nvSpPr>
        <p:spPr/>
        <p:txBody>
          <a:bodyPr/>
          <a:lstStyle/>
          <a:p>
            <a:fld id="{C8E1F682-BE24-4536-B3AD-CF0E9432E9C3}" type="slidenum">
              <a:rPr lang="en-GB" smtClean="0"/>
              <a:t>1</a:t>
            </a:fld>
            <a:endParaRPr lang="en-GB"/>
          </a:p>
        </p:txBody>
      </p:sp>
    </p:spTree>
    <p:extLst>
      <p:ext uri="{BB962C8B-B14F-4D97-AF65-F5344CB8AC3E}">
        <p14:creationId xmlns:p14="http://schemas.microsoft.com/office/powerpoint/2010/main" val="412974543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Emotions</a:t>
            </a:r>
            <a:r>
              <a:rPr lang="en-GB" baseline="0" dirty="0" smtClean="0"/>
              <a:t> are a normal part of being human – it’s normal for us to feel worried, scared, stressed, angry, sad or even happy at times during a difficult time</a:t>
            </a:r>
          </a:p>
          <a:p>
            <a:r>
              <a:rPr lang="en-GB" baseline="0" dirty="0" smtClean="0"/>
              <a:t>Lot’s of us have experienced lots of changes in our lives</a:t>
            </a:r>
          </a:p>
          <a:p>
            <a:r>
              <a:rPr lang="en-GB" baseline="0" dirty="0" smtClean="0"/>
              <a:t>We might have lost someone close to us</a:t>
            </a:r>
          </a:p>
          <a:p>
            <a:r>
              <a:rPr lang="en-GB" baseline="0" dirty="0" smtClean="0"/>
              <a:t>We might not be able to do the things we normally enjoy e.g. seeing friends, going to the cinema, hanging out</a:t>
            </a:r>
          </a:p>
          <a:p>
            <a:endParaRPr lang="en-GB" baseline="0" dirty="0" smtClean="0"/>
          </a:p>
          <a:p>
            <a:r>
              <a:rPr lang="en-GB" baseline="0" dirty="0" smtClean="0"/>
              <a:t>If you are experiencing some difficult feelings, please speak to someone you trust. It might be a friend, sibling, parent or teacher. It may be that you prefer to speak to someone you don’t know e.g. someone who support with these issues at your school or your GP</a:t>
            </a:r>
          </a:p>
          <a:p>
            <a:endParaRPr lang="en-GB" baseline="0" dirty="0" smtClean="0"/>
          </a:p>
          <a:p>
            <a:r>
              <a:rPr lang="en-GB" baseline="0" dirty="0" smtClean="0"/>
              <a:t>INSERT LOCAL SCHOOL EXAMPLE e.g. school nurse/designated safeguarding professional</a:t>
            </a:r>
          </a:p>
          <a:p>
            <a:endParaRPr lang="en-GB" baseline="0" dirty="0" smtClean="0"/>
          </a:p>
          <a:p>
            <a:r>
              <a:rPr lang="en-GB" baseline="0" dirty="0" smtClean="0"/>
              <a:t>There is lots of support available to you online, over the telephone and face to face right now. This hasn’t stopped due to the pandemic. </a:t>
            </a:r>
          </a:p>
          <a:p>
            <a:endParaRPr lang="en-GB" baseline="0" dirty="0" smtClean="0"/>
          </a:p>
          <a:p>
            <a:r>
              <a:rPr lang="en-GB" baseline="0" dirty="0" smtClean="0"/>
              <a:t>We are here to support you throughout this time. </a:t>
            </a:r>
          </a:p>
          <a:p>
            <a:endParaRPr lang="en-GB" baseline="0" dirty="0" smtClean="0"/>
          </a:p>
          <a:p>
            <a:r>
              <a:rPr lang="en-GB" baseline="0" dirty="0" smtClean="0"/>
              <a:t>The Young Minds Website is one good place to get self-help or ideas on how you can support yourself throughout this time. They have lots of blogs written by young people on various topics e.g. friendships, relationships, coping through </a:t>
            </a:r>
            <a:r>
              <a:rPr lang="en-GB" baseline="0" dirty="0" err="1" smtClean="0"/>
              <a:t>covid</a:t>
            </a:r>
            <a:r>
              <a:rPr lang="en-GB" baseline="0" dirty="0" smtClean="0"/>
              <a:t>, gender and identity. </a:t>
            </a:r>
          </a:p>
          <a:p>
            <a:endParaRPr lang="en-GB" baseline="0" dirty="0" smtClean="0"/>
          </a:p>
          <a:p>
            <a:r>
              <a:rPr lang="en-GB" baseline="0" dirty="0" smtClean="0"/>
              <a:t>If you find you are really struggling and feeling overwhelmed. Please text SHOUT to 85258. If it is urgent, attend A&amp;E </a:t>
            </a:r>
          </a:p>
          <a:p>
            <a:endParaRPr lang="en-GB" baseline="0" dirty="0" smtClean="0"/>
          </a:p>
          <a:p>
            <a:r>
              <a:rPr lang="en-GB" baseline="0" dirty="0" smtClean="0"/>
              <a:t>We have an online support offer KOOTH where you can talk online to trained counsellors. Just sign up on the website, that’s it. </a:t>
            </a:r>
          </a:p>
          <a:p>
            <a:r>
              <a:rPr lang="en-GB" baseline="0" dirty="0" smtClean="0"/>
              <a:t>We also have youth workers who you can speak to about just about anything! Anything that’s bothering you or even if you just need some information on what other support is available.</a:t>
            </a:r>
          </a:p>
          <a:p>
            <a:endParaRPr lang="en-GB" baseline="0" dirty="0" smtClean="0"/>
          </a:p>
          <a:p>
            <a:r>
              <a:rPr lang="en-GB" baseline="0" dirty="0" smtClean="0"/>
              <a:t>42</a:t>
            </a:r>
            <a:r>
              <a:rPr lang="en-GB" baseline="30000" dirty="0" smtClean="0"/>
              <a:t>nd</a:t>
            </a:r>
            <a:r>
              <a:rPr lang="en-GB" baseline="0" dirty="0" smtClean="0"/>
              <a:t> Street also offer 1:1 support with trained mental health practitioners. However, they also have lots of groups and creative projects that you can get involved with right now. Have a look at their website. </a:t>
            </a:r>
          </a:p>
          <a:p>
            <a:endParaRPr lang="en-GB" baseline="0" dirty="0" smtClean="0"/>
          </a:p>
          <a:p>
            <a:r>
              <a:rPr lang="en-GB" baseline="0" dirty="0" smtClean="0"/>
              <a:t>The Virtual Mental Wealth Hub basically brings lots of information together on where you can find support. There are videos from lots of our local services explaining what they offer and how to get help. </a:t>
            </a:r>
          </a:p>
          <a:p>
            <a:endParaRPr lang="en-GB" baseline="0" dirty="0" smtClean="0"/>
          </a:p>
          <a:p>
            <a:endParaRPr lang="en-GB" baseline="0" dirty="0" smtClean="0"/>
          </a:p>
          <a:p>
            <a:r>
              <a:rPr lang="en-GB" baseline="0" dirty="0" smtClean="0"/>
              <a:t> </a:t>
            </a:r>
            <a:endParaRPr lang="en-GB" dirty="0"/>
          </a:p>
        </p:txBody>
      </p:sp>
      <p:sp>
        <p:nvSpPr>
          <p:cNvPr id="4" name="Slide Number Placeholder 3"/>
          <p:cNvSpPr>
            <a:spLocks noGrp="1"/>
          </p:cNvSpPr>
          <p:nvPr>
            <p:ph type="sldNum" sz="quarter" idx="10"/>
          </p:nvPr>
        </p:nvSpPr>
        <p:spPr/>
        <p:txBody>
          <a:bodyPr/>
          <a:lstStyle/>
          <a:p>
            <a:fld id="{C8E1F682-BE24-4536-B3AD-CF0E9432E9C3}" type="slidenum">
              <a:rPr lang="en-GB" smtClean="0"/>
              <a:t>2</a:t>
            </a:fld>
            <a:endParaRPr lang="en-GB"/>
          </a:p>
        </p:txBody>
      </p:sp>
    </p:spTree>
    <p:extLst>
      <p:ext uri="{BB962C8B-B14F-4D97-AF65-F5344CB8AC3E}">
        <p14:creationId xmlns:p14="http://schemas.microsoft.com/office/powerpoint/2010/main" val="138545249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8E1F682-BE24-4536-B3AD-CF0E9432E9C3}" type="slidenum">
              <a:rPr lang="en-GB" smtClean="0"/>
              <a:t>3</a:t>
            </a:fld>
            <a:endParaRPr lang="en-GB"/>
          </a:p>
        </p:txBody>
      </p:sp>
    </p:spTree>
    <p:extLst>
      <p:ext uri="{BB962C8B-B14F-4D97-AF65-F5344CB8AC3E}">
        <p14:creationId xmlns:p14="http://schemas.microsoft.com/office/powerpoint/2010/main" val="258358768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8E1F682-BE24-4536-B3AD-CF0E9432E9C3}" type="slidenum">
              <a:rPr lang="en-GB" smtClean="0"/>
              <a:t>4</a:t>
            </a:fld>
            <a:endParaRPr lang="en-GB"/>
          </a:p>
        </p:txBody>
      </p:sp>
    </p:spTree>
    <p:extLst>
      <p:ext uri="{BB962C8B-B14F-4D97-AF65-F5344CB8AC3E}">
        <p14:creationId xmlns:p14="http://schemas.microsoft.com/office/powerpoint/2010/main" val="99977937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8E1F682-BE24-4536-B3AD-CF0E9432E9C3}" type="slidenum">
              <a:rPr lang="en-GB" smtClean="0"/>
              <a:t>5</a:t>
            </a:fld>
            <a:endParaRPr lang="en-GB"/>
          </a:p>
        </p:txBody>
      </p:sp>
    </p:spTree>
    <p:extLst>
      <p:ext uri="{BB962C8B-B14F-4D97-AF65-F5344CB8AC3E}">
        <p14:creationId xmlns:p14="http://schemas.microsoft.com/office/powerpoint/2010/main" val="357281563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Main</a:t>
            </a:r>
            <a:r>
              <a:rPr lang="en-GB" baseline="0" dirty="0" smtClean="0"/>
              <a:t> symptoms are high temperature, new and continuous cough, loss or change in taste and smell</a:t>
            </a:r>
          </a:p>
          <a:p>
            <a:r>
              <a:rPr lang="en-GB" baseline="0" dirty="0" smtClean="0"/>
              <a:t>Got for a test</a:t>
            </a:r>
          </a:p>
          <a:p>
            <a:r>
              <a:rPr lang="en-GB" baseline="0" dirty="0" smtClean="0"/>
              <a:t>Don’t worry it may not be covid, if it is covid don’t worry</a:t>
            </a:r>
            <a:endParaRPr lang="en-GB" dirty="0"/>
          </a:p>
        </p:txBody>
      </p:sp>
      <p:sp>
        <p:nvSpPr>
          <p:cNvPr id="4" name="Slide Number Placeholder 3"/>
          <p:cNvSpPr>
            <a:spLocks noGrp="1"/>
          </p:cNvSpPr>
          <p:nvPr>
            <p:ph type="sldNum" sz="quarter" idx="10"/>
          </p:nvPr>
        </p:nvSpPr>
        <p:spPr/>
        <p:txBody>
          <a:bodyPr/>
          <a:lstStyle/>
          <a:p>
            <a:fld id="{C8E1F682-BE24-4536-B3AD-CF0E9432E9C3}" type="slidenum">
              <a:rPr lang="en-GB" smtClean="0"/>
              <a:t>6</a:t>
            </a:fld>
            <a:endParaRPr lang="en-GB"/>
          </a:p>
        </p:txBody>
      </p:sp>
    </p:spTree>
    <p:extLst>
      <p:ext uri="{BB962C8B-B14F-4D97-AF65-F5344CB8AC3E}">
        <p14:creationId xmlns:p14="http://schemas.microsoft.com/office/powerpoint/2010/main" val="115482671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8E1F682-BE24-4536-B3AD-CF0E9432E9C3}" type="slidenum">
              <a:rPr lang="en-GB" smtClean="0"/>
              <a:t>7</a:t>
            </a:fld>
            <a:endParaRPr lang="en-GB"/>
          </a:p>
        </p:txBody>
      </p:sp>
    </p:spTree>
    <p:extLst>
      <p:ext uri="{BB962C8B-B14F-4D97-AF65-F5344CB8AC3E}">
        <p14:creationId xmlns:p14="http://schemas.microsoft.com/office/powerpoint/2010/main" val="146355241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8E1F682-BE24-4536-B3AD-CF0E9432E9C3}" type="slidenum">
              <a:rPr lang="en-GB" smtClean="0"/>
              <a:t>8</a:t>
            </a:fld>
            <a:endParaRPr lang="en-GB"/>
          </a:p>
        </p:txBody>
      </p:sp>
    </p:spTree>
    <p:extLst>
      <p:ext uri="{BB962C8B-B14F-4D97-AF65-F5344CB8AC3E}">
        <p14:creationId xmlns:p14="http://schemas.microsoft.com/office/powerpoint/2010/main" val="114516557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8E1F682-BE24-4536-B3AD-CF0E9432E9C3}" type="slidenum">
              <a:rPr lang="en-GB" smtClean="0"/>
              <a:t>9</a:t>
            </a:fld>
            <a:endParaRPr lang="en-GB"/>
          </a:p>
        </p:txBody>
      </p:sp>
    </p:spTree>
    <p:extLst>
      <p:ext uri="{BB962C8B-B14F-4D97-AF65-F5344CB8AC3E}">
        <p14:creationId xmlns:p14="http://schemas.microsoft.com/office/powerpoint/2010/main" val="174080939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8E1F682-BE24-4536-B3AD-CF0E9432E9C3}" type="slidenum">
              <a:rPr lang="en-GB" smtClean="0"/>
              <a:t>10</a:t>
            </a:fld>
            <a:endParaRPr lang="en-GB"/>
          </a:p>
        </p:txBody>
      </p:sp>
    </p:spTree>
    <p:extLst>
      <p:ext uri="{BB962C8B-B14F-4D97-AF65-F5344CB8AC3E}">
        <p14:creationId xmlns:p14="http://schemas.microsoft.com/office/powerpoint/2010/main" val="21344994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8E1F682-BE24-4536-B3AD-CF0E9432E9C3}" type="slidenum">
              <a:rPr lang="en-GB" smtClean="0"/>
              <a:t>11</a:t>
            </a:fld>
            <a:endParaRPr lang="en-GB"/>
          </a:p>
        </p:txBody>
      </p:sp>
    </p:spTree>
    <p:extLst>
      <p:ext uri="{BB962C8B-B14F-4D97-AF65-F5344CB8AC3E}">
        <p14:creationId xmlns:p14="http://schemas.microsoft.com/office/powerpoint/2010/main" val="224912647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8E1F682-BE24-4536-B3AD-CF0E9432E9C3}" type="slidenum">
              <a:rPr lang="en-GB" smtClean="0"/>
              <a:t>12</a:t>
            </a:fld>
            <a:endParaRPr lang="en-GB"/>
          </a:p>
        </p:txBody>
      </p:sp>
    </p:spTree>
    <p:extLst>
      <p:ext uri="{BB962C8B-B14F-4D97-AF65-F5344CB8AC3E}">
        <p14:creationId xmlns:p14="http://schemas.microsoft.com/office/powerpoint/2010/main" val="159734710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8E1F682-BE24-4536-B3AD-CF0E9432E9C3}" type="slidenum">
              <a:rPr lang="en-GB" smtClean="0"/>
              <a:t>13</a:t>
            </a:fld>
            <a:endParaRPr lang="en-GB"/>
          </a:p>
        </p:txBody>
      </p:sp>
    </p:spTree>
    <p:extLst>
      <p:ext uri="{BB962C8B-B14F-4D97-AF65-F5344CB8AC3E}">
        <p14:creationId xmlns:p14="http://schemas.microsoft.com/office/powerpoint/2010/main" val="368445980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baseline="0" dirty="0" smtClean="0"/>
              <a:t>Think about the bubbles you belong too. If you got covid how many people could be a contact?</a:t>
            </a:r>
            <a:endParaRPr lang="en-GB" dirty="0" smtClean="0"/>
          </a:p>
          <a:p>
            <a:pPr marL="171450" indent="-171450">
              <a:buFont typeface="Arial" panose="020B0604020202020204" pitchFamily="34" charset="0"/>
              <a:buChar char="•"/>
            </a:pPr>
            <a:endParaRPr lang="en-GB" dirty="0" smtClean="0"/>
          </a:p>
          <a:p>
            <a:pPr marL="171450" indent="-171450">
              <a:buFont typeface="Arial" panose="020B0604020202020204" pitchFamily="34" charset="0"/>
              <a:buChar char="•"/>
            </a:pPr>
            <a:endParaRPr lang="en-GB" dirty="0" smtClean="0"/>
          </a:p>
          <a:p>
            <a:pPr marL="171450" indent="-171450">
              <a:buFont typeface="Arial" panose="020B0604020202020204" pitchFamily="34" charset="0"/>
              <a:buChar char="•"/>
            </a:pPr>
            <a:r>
              <a:rPr lang="en-GB" dirty="0" smtClean="0"/>
              <a:t>So you have</a:t>
            </a:r>
            <a:r>
              <a:rPr lang="en-GB" baseline="0" dirty="0" smtClean="0"/>
              <a:t> your school bubble, home bubble, football bubble, friendship bubble…..</a:t>
            </a:r>
          </a:p>
          <a:p>
            <a:pPr marL="171450" indent="-171450">
              <a:buFont typeface="Arial" panose="020B0604020202020204" pitchFamily="34" charset="0"/>
              <a:buChar char="•"/>
            </a:pPr>
            <a:r>
              <a:rPr lang="en-GB" baseline="0" dirty="0" smtClean="0"/>
              <a:t>Your friend in your school bubble, who is a contact,  has their home bubble, school bubble, friendship bubble, work bubble, dance class bubble……</a:t>
            </a:r>
          </a:p>
          <a:p>
            <a:pPr marL="171450" indent="-171450">
              <a:buFont typeface="Arial" panose="020B0604020202020204" pitchFamily="34" charset="0"/>
              <a:buChar char="•"/>
            </a:pPr>
            <a:r>
              <a:rPr lang="en-GB" baseline="0" dirty="0" smtClean="0"/>
              <a:t>A friend in your football bubble, goes to a different school and has their bubble, home bubble and so on</a:t>
            </a:r>
          </a:p>
          <a:p>
            <a:pPr marL="171450" indent="-171450">
              <a:buFont typeface="Arial" panose="020B0604020202020204" pitchFamily="34" charset="0"/>
              <a:buChar char="•"/>
            </a:pPr>
            <a:r>
              <a:rPr lang="en-GB" baseline="0" dirty="0" smtClean="0"/>
              <a:t>You parents are in a bubble with you at home, have a work bubble, faith bubble, gym bubble and so on…..</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baseline="0" dirty="0" smtClean="0"/>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baseline="0" dirty="0" smtClean="0"/>
              <a:t>If you got covid how many people could be a contact, remember the 48 hours rule?</a:t>
            </a:r>
            <a:endParaRPr lang="en-GB" dirty="0" smtClean="0"/>
          </a:p>
          <a:p>
            <a:pPr marL="171450" indent="-171450">
              <a:buFont typeface="Arial" panose="020B0604020202020204" pitchFamily="34" charset="0"/>
              <a:buChar char="•"/>
            </a:pPr>
            <a:endParaRPr lang="en-GB" baseline="0" dirty="0" smtClean="0"/>
          </a:p>
          <a:p>
            <a:endParaRPr lang="en-GB" baseline="0" dirty="0" smtClean="0"/>
          </a:p>
        </p:txBody>
      </p:sp>
      <p:sp>
        <p:nvSpPr>
          <p:cNvPr id="4" name="Slide Number Placeholder 3"/>
          <p:cNvSpPr>
            <a:spLocks noGrp="1"/>
          </p:cNvSpPr>
          <p:nvPr>
            <p:ph type="sldNum" sz="quarter" idx="10"/>
          </p:nvPr>
        </p:nvSpPr>
        <p:spPr/>
        <p:txBody>
          <a:bodyPr/>
          <a:lstStyle/>
          <a:p>
            <a:fld id="{C8E1F682-BE24-4536-B3AD-CF0E9432E9C3}" type="slidenum">
              <a:rPr lang="en-GB" smtClean="0"/>
              <a:t>14</a:t>
            </a:fld>
            <a:endParaRPr lang="en-GB"/>
          </a:p>
        </p:txBody>
      </p:sp>
    </p:spTree>
    <p:extLst>
      <p:ext uri="{BB962C8B-B14F-4D97-AF65-F5344CB8AC3E}">
        <p14:creationId xmlns:p14="http://schemas.microsoft.com/office/powerpoint/2010/main" val="172655281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Is the number bigger or smaller</a:t>
            </a:r>
            <a:r>
              <a:rPr lang="en-GB" baseline="0" dirty="0" smtClean="0"/>
              <a:t> than expected</a:t>
            </a:r>
          </a:p>
          <a:p>
            <a:r>
              <a:rPr lang="en-GB" baseline="0" dirty="0" smtClean="0"/>
              <a:t>Are you surprise</a:t>
            </a:r>
          </a:p>
          <a:p>
            <a:r>
              <a:rPr lang="en-GB" baseline="0" dirty="0" smtClean="0"/>
              <a:t>Your list of contacts are those people who you could have infected before you even knew you had the virus</a:t>
            </a:r>
            <a:endParaRPr lang="en-GB" dirty="0"/>
          </a:p>
        </p:txBody>
      </p:sp>
      <p:sp>
        <p:nvSpPr>
          <p:cNvPr id="4" name="Slide Number Placeholder 3"/>
          <p:cNvSpPr>
            <a:spLocks noGrp="1"/>
          </p:cNvSpPr>
          <p:nvPr>
            <p:ph type="sldNum" sz="quarter" idx="10"/>
          </p:nvPr>
        </p:nvSpPr>
        <p:spPr/>
        <p:txBody>
          <a:bodyPr/>
          <a:lstStyle/>
          <a:p>
            <a:fld id="{C8E1F682-BE24-4536-B3AD-CF0E9432E9C3}" type="slidenum">
              <a:rPr lang="en-GB" smtClean="0"/>
              <a:t>15</a:t>
            </a:fld>
            <a:endParaRPr lang="en-GB"/>
          </a:p>
        </p:txBody>
      </p:sp>
    </p:spTree>
    <p:extLst>
      <p:ext uri="{BB962C8B-B14F-4D97-AF65-F5344CB8AC3E}">
        <p14:creationId xmlns:p14="http://schemas.microsoft.com/office/powerpoint/2010/main" val="122557006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8E1F682-BE24-4536-B3AD-CF0E9432E9C3}" type="slidenum">
              <a:rPr lang="en-GB" smtClean="0"/>
              <a:t>16</a:t>
            </a:fld>
            <a:endParaRPr lang="en-GB"/>
          </a:p>
        </p:txBody>
      </p:sp>
    </p:spTree>
    <p:extLst>
      <p:ext uri="{BB962C8B-B14F-4D97-AF65-F5344CB8AC3E}">
        <p14:creationId xmlns:p14="http://schemas.microsoft.com/office/powerpoint/2010/main" val="86290083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194FE2A1-16F8-4E3E-AB84-E1336D850A25}" type="datetimeFigureOut">
              <a:rPr lang="en-GB" smtClean="0"/>
              <a:t>14/12/2020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6594B25-E45C-4E06-928A-6CEA7367C65C}" type="slidenum">
              <a:rPr lang="en-GB" smtClean="0"/>
              <a:t>‹#›</a:t>
            </a:fld>
            <a:endParaRPr lang="en-GB"/>
          </a:p>
        </p:txBody>
      </p:sp>
    </p:spTree>
    <p:extLst>
      <p:ext uri="{BB962C8B-B14F-4D97-AF65-F5344CB8AC3E}">
        <p14:creationId xmlns:p14="http://schemas.microsoft.com/office/powerpoint/2010/main" val="25620226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194FE2A1-16F8-4E3E-AB84-E1336D850A25}" type="datetimeFigureOut">
              <a:rPr lang="en-GB" smtClean="0"/>
              <a:t>14/12/2020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6594B25-E45C-4E06-928A-6CEA7367C65C}" type="slidenum">
              <a:rPr lang="en-GB" smtClean="0"/>
              <a:t>‹#›</a:t>
            </a:fld>
            <a:endParaRPr lang="en-GB"/>
          </a:p>
        </p:txBody>
      </p:sp>
    </p:spTree>
    <p:extLst>
      <p:ext uri="{BB962C8B-B14F-4D97-AF65-F5344CB8AC3E}">
        <p14:creationId xmlns:p14="http://schemas.microsoft.com/office/powerpoint/2010/main" val="31037234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94FE2A1-16F8-4E3E-AB84-E1336D850A25}" type="datetimeFigureOut">
              <a:rPr lang="en-GB" smtClean="0"/>
              <a:t>14/12/2020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6594B25-E45C-4E06-928A-6CEA7367C65C}" type="slidenum">
              <a:rPr lang="en-GB" smtClean="0"/>
              <a:t>‹#›</a:t>
            </a:fld>
            <a:endParaRPr lang="en-GB"/>
          </a:p>
        </p:txBody>
      </p:sp>
    </p:spTree>
    <p:extLst>
      <p:ext uri="{BB962C8B-B14F-4D97-AF65-F5344CB8AC3E}">
        <p14:creationId xmlns:p14="http://schemas.microsoft.com/office/powerpoint/2010/main" val="30859329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194FE2A1-16F8-4E3E-AB84-E1336D850A25}" type="datetimeFigureOut">
              <a:rPr lang="en-GB" smtClean="0"/>
              <a:t>14/12/2020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6594B25-E45C-4E06-928A-6CEA7367C65C}" type="slidenum">
              <a:rPr lang="en-GB" smtClean="0"/>
              <a:t>‹#›</a:t>
            </a:fld>
            <a:endParaRPr lang="en-GB"/>
          </a:p>
        </p:txBody>
      </p:sp>
    </p:spTree>
    <p:extLst>
      <p:ext uri="{BB962C8B-B14F-4D97-AF65-F5344CB8AC3E}">
        <p14:creationId xmlns:p14="http://schemas.microsoft.com/office/powerpoint/2010/main" val="27309921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194FE2A1-16F8-4E3E-AB84-E1336D850A25}" type="datetimeFigureOut">
              <a:rPr lang="en-GB" smtClean="0"/>
              <a:t>14/12/2020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6594B25-E45C-4E06-928A-6CEA7367C65C}" type="slidenum">
              <a:rPr lang="en-GB" smtClean="0"/>
              <a:t>‹#›</a:t>
            </a:fld>
            <a:endParaRPr lang="en-GB"/>
          </a:p>
        </p:txBody>
      </p:sp>
    </p:spTree>
    <p:extLst>
      <p:ext uri="{BB962C8B-B14F-4D97-AF65-F5344CB8AC3E}">
        <p14:creationId xmlns:p14="http://schemas.microsoft.com/office/powerpoint/2010/main" val="23366094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194FE2A1-16F8-4E3E-AB84-E1336D850A25}" type="datetimeFigureOut">
              <a:rPr lang="en-GB" smtClean="0"/>
              <a:t>14/12/2020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6594B25-E45C-4E06-928A-6CEA7367C65C}" type="slidenum">
              <a:rPr lang="en-GB" smtClean="0"/>
              <a:t>‹#›</a:t>
            </a:fld>
            <a:endParaRPr lang="en-GB"/>
          </a:p>
        </p:txBody>
      </p:sp>
    </p:spTree>
    <p:extLst>
      <p:ext uri="{BB962C8B-B14F-4D97-AF65-F5344CB8AC3E}">
        <p14:creationId xmlns:p14="http://schemas.microsoft.com/office/powerpoint/2010/main" val="15957973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94FE2A1-16F8-4E3E-AB84-E1336D850A25}" type="datetimeFigureOut">
              <a:rPr lang="en-GB" smtClean="0"/>
              <a:t>14/12/2020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6594B25-E45C-4E06-928A-6CEA7367C65C}" type="slidenum">
              <a:rPr lang="en-GB" smtClean="0"/>
              <a:t>‹#›</a:t>
            </a:fld>
            <a:endParaRPr lang="en-GB"/>
          </a:p>
        </p:txBody>
      </p:sp>
    </p:spTree>
    <p:extLst>
      <p:ext uri="{BB962C8B-B14F-4D97-AF65-F5344CB8AC3E}">
        <p14:creationId xmlns:p14="http://schemas.microsoft.com/office/powerpoint/2010/main" val="20836062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94FE2A1-16F8-4E3E-AB84-E1336D850A25}" type="datetimeFigureOut">
              <a:rPr lang="en-GB" smtClean="0"/>
              <a:t>14/12/2020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6594B25-E45C-4E06-928A-6CEA7367C65C}" type="slidenum">
              <a:rPr lang="en-GB" smtClean="0"/>
              <a:t>‹#›</a:t>
            </a:fld>
            <a:endParaRPr lang="en-GB"/>
          </a:p>
        </p:txBody>
      </p:sp>
    </p:spTree>
    <p:extLst>
      <p:ext uri="{BB962C8B-B14F-4D97-AF65-F5344CB8AC3E}">
        <p14:creationId xmlns:p14="http://schemas.microsoft.com/office/powerpoint/2010/main" val="40926623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94FE2A1-16F8-4E3E-AB84-E1336D850A25}" type="datetimeFigureOut">
              <a:rPr lang="en-GB" smtClean="0"/>
              <a:t>14/12/2020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6594B25-E45C-4E06-928A-6CEA7367C65C}" type="slidenum">
              <a:rPr lang="en-GB" smtClean="0"/>
              <a:t>‹#›</a:t>
            </a:fld>
            <a:endParaRPr lang="en-GB"/>
          </a:p>
        </p:txBody>
      </p:sp>
    </p:spTree>
    <p:extLst>
      <p:ext uri="{BB962C8B-B14F-4D97-AF65-F5344CB8AC3E}">
        <p14:creationId xmlns:p14="http://schemas.microsoft.com/office/powerpoint/2010/main" val="67916661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194FE2A1-16F8-4E3E-AB84-E1336D850A25}" type="datetimeFigureOut">
              <a:rPr lang="en-GB" smtClean="0"/>
              <a:t>14/12/2020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6594B25-E45C-4E06-928A-6CEA7367C65C}" type="slidenum">
              <a:rPr lang="en-GB" smtClean="0"/>
              <a:t>‹#›</a:t>
            </a:fld>
            <a:endParaRPr lang="en-GB"/>
          </a:p>
        </p:txBody>
      </p:sp>
    </p:spTree>
    <p:extLst>
      <p:ext uri="{BB962C8B-B14F-4D97-AF65-F5344CB8AC3E}">
        <p14:creationId xmlns:p14="http://schemas.microsoft.com/office/powerpoint/2010/main" val="260856837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194FE2A1-16F8-4E3E-AB84-E1336D850A25}" type="datetimeFigureOut">
              <a:rPr lang="en-GB" smtClean="0"/>
              <a:t>14/12/2020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6594B25-E45C-4E06-928A-6CEA7367C65C}" type="slidenum">
              <a:rPr lang="en-GB" smtClean="0"/>
              <a:t>‹#›</a:t>
            </a:fld>
            <a:endParaRPr lang="en-GB"/>
          </a:p>
        </p:txBody>
      </p:sp>
    </p:spTree>
    <p:extLst>
      <p:ext uri="{BB962C8B-B14F-4D97-AF65-F5344CB8AC3E}">
        <p14:creationId xmlns:p14="http://schemas.microsoft.com/office/powerpoint/2010/main" val="30610467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13000">
              <a:schemeClr val="accent4">
                <a:lumMod val="60000"/>
                <a:lumOff val="40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94FE2A1-16F8-4E3E-AB84-E1336D850A25}" type="datetimeFigureOut">
              <a:rPr lang="en-GB" smtClean="0"/>
              <a:t>14/12/2020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6594B25-E45C-4E06-928A-6CEA7367C65C}" type="slidenum">
              <a:rPr lang="en-GB" smtClean="0"/>
              <a:t>‹#›</a:t>
            </a:fld>
            <a:endParaRPr lang="en-GB"/>
          </a:p>
        </p:txBody>
      </p:sp>
    </p:spTree>
    <p:extLst>
      <p:ext uri="{BB962C8B-B14F-4D97-AF65-F5344CB8AC3E}">
        <p14:creationId xmlns:p14="http://schemas.microsoft.com/office/powerpoint/2010/main" val="3084897214"/>
      </p:ext>
    </p:extLst>
  </p:cSld>
  <p:clrMap bg1="lt1" tx1="dk1" bg2="lt2" tx2="dk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hyperlink" Target="https://youngminds.org.uk/" TargetMode="External"/><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s://www.ncbi.nlm.nih.gov/pubmed/25637115" TargetMode="External"/><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1219100"/>
          </a:xfrm>
        </p:spPr>
        <p:txBody>
          <a:bodyPr>
            <a:normAutofit/>
          </a:bodyPr>
          <a:lstStyle/>
          <a:p>
            <a:r>
              <a:rPr lang="en-GB" sz="7200" b="1" dirty="0" smtClean="0"/>
              <a:t>You and Covid</a:t>
            </a:r>
            <a:endParaRPr lang="en-GB" sz="7200" b="1" dirty="0"/>
          </a:p>
        </p:txBody>
      </p:sp>
      <p:sp>
        <p:nvSpPr>
          <p:cNvPr id="6" name="AutoShape 4" descr="Here Are The Best Meme Formats Of 2020 (So Far)"/>
          <p:cNvSpPr>
            <a:spLocks noGrp="1" noChangeAspect="1" noChangeArrowheads="1"/>
          </p:cNvSpPr>
          <p:nvPr>
            <p:ph type="subTitle" idx="1"/>
          </p:nvPr>
        </p:nvSpPr>
        <p:spPr bwMode="auto">
          <a:xfrm>
            <a:off x="1524000" y="2596198"/>
            <a:ext cx="8831579" cy="3095942"/>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normAutofit/>
          </a:bodyPr>
          <a:lstStyle/>
          <a:p>
            <a:r>
              <a:rPr lang="en-GB" sz="4000" dirty="0" smtClean="0"/>
              <a:t>Information you might know, don’t know but should know about covid</a:t>
            </a:r>
            <a:endParaRPr lang="en-GB" sz="4000" dirty="0"/>
          </a:p>
        </p:txBody>
      </p:sp>
      <p:sp>
        <p:nvSpPr>
          <p:cNvPr id="5" name="AutoShape 2" descr="27 Best Memes of 2020 (So Far) | Man of Many"/>
          <p:cNvSpPr>
            <a:spLocks noChangeAspect="1" noChangeArrowheads="1"/>
          </p:cNvSpPr>
          <p:nvPr/>
        </p:nvSpPr>
        <p:spPr bwMode="auto">
          <a:xfrm>
            <a:off x="63500" y="-136525"/>
            <a:ext cx="2571750" cy="17145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7" name="Picture 6"/>
          <p:cNvPicPr>
            <a:picLocks noChangeAspect="1"/>
          </p:cNvPicPr>
          <p:nvPr/>
        </p:nvPicPr>
        <p:blipFill rotWithShape="1">
          <a:blip r:embed="rId3"/>
          <a:srcRect l="67500" t="14938" r="25750" b="72793"/>
          <a:stretch/>
        </p:blipFill>
        <p:spPr>
          <a:xfrm>
            <a:off x="10668000" y="447004"/>
            <a:ext cx="822960" cy="841248"/>
          </a:xfrm>
          <a:prstGeom prst="rect">
            <a:avLst/>
          </a:prstGeom>
        </p:spPr>
      </p:pic>
    </p:spTree>
    <p:extLst>
      <p:ext uri="{BB962C8B-B14F-4D97-AF65-F5344CB8AC3E}">
        <p14:creationId xmlns:p14="http://schemas.microsoft.com/office/powerpoint/2010/main" val="66285083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71863" y="674314"/>
            <a:ext cx="9144000" cy="693558"/>
          </a:xfrm>
        </p:spPr>
        <p:txBody>
          <a:bodyPr>
            <a:normAutofit fontScale="90000"/>
          </a:bodyPr>
          <a:lstStyle/>
          <a:p>
            <a:r>
              <a:rPr lang="en-GB" b="1" dirty="0" smtClean="0"/>
              <a:t>Mental Wellbeing</a:t>
            </a:r>
            <a:endParaRPr lang="en-GB" b="1" dirty="0"/>
          </a:p>
        </p:txBody>
      </p:sp>
      <p:sp>
        <p:nvSpPr>
          <p:cNvPr id="3" name="Subtitle 2"/>
          <p:cNvSpPr>
            <a:spLocks noGrp="1"/>
          </p:cNvSpPr>
          <p:nvPr>
            <p:ph type="subTitle" idx="1"/>
          </p:nvPr>
        </p:nvSpPr>
        <p:spPr>
          <a:xfrm>
            <a:off x="416417" y="1489902"/>
            <a:ext cx="7007067" cy="1963161"/>
          </a:xfrm>
        </p:spPr>
        <p:txBody>
          <a:bodyPr>
            <a:normAutofit fontScale="92500"/>
          </a:bodyPr>
          <a:lstStyle/>
          <a:p>
            <a:pPr marL="342900" indent="-342900" algn="l">
              <a:buFont typeface="Courier New" panose="02070309020205020404" pitchFamily="49" charset="0"/>
              <a:buChar char="o"/>
            </a:pPr>
            <a:r>
              <a:rPr lang="en-GB" dirty="0" smtClean="0"/>
              <a:t>Times have been really tough for lots of us during the COVID pandemic</a:t>
            </a:r>
          </a:p>
          <a:p>
            <a:pPr marL="342900" indent="-342900" algn="l">
              <a:buFont typeface="Courier New" panose="02070309020205020404" pitchFamily="49" charset="0"/>
              <a:buChar char="o"/>
            </a:pPr>
            <a:r>
              <a:rPr lang="en-GB" dirty="0" smtClean="0"/>
              <a:t>Whilst it is normal to feel a whole range of emotions right now, if you’re feeling worried, anxious, stressed, sad or angry there is always support available for you</a:t>
            </a:r>
          </a:p>
          <a:p>
            <a:pPr marL="800100" lvl="1" indent="-342900" algn="l">
              <a:buFont typeface="Arial" panose="020B0604020202020204" pitchFamily="34" charset="0"/>
              <a:buChar char="•"/>
            </a:pPr>
            <a:endParaRPr lang="en-GB" dirty="0" smtClean="0"/>
          </a:p>
        </p:txBody>
      </p:sp>
      <p:graphicFrame>
        <p:nvGraphicFramePr>
          <p:cNvPr id="4" name="Diagram 3"/>
          <p:cNvGraphicFramePr/>
          <p:nvPr/>
        </p:nvGraphicFramePr>
        <p:xfrm>
          <a:off x="5811252" y="433137"/>
          <a:ext cx="7520169" cy="609298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Oval 4"/>
          <p:cNvSpPr/>
          <p:nvPr/>
        </p:nvSpPr>
        <p:spPr>
          <a:xfrm>
            <a:off x="4751597" y="3604595"/>
            <a:ext cx="2456193" cy="2286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smtClean="0"/>
              <a:t>If you’re really struggling text: SHOUT to 85258</a:t>
            </a:r>
            <a:endParaRPr lang="en-GB" dirty="0" smtClean="0"/>
          </a:p>
          <a:p>
            <a:pPr algn="ctr"/>
            <a:endParaRPr lang="en-GB" sz="1200" dirty="0" smtClean="0"/>
          </a:p>
          <a:p>
            <a:pPr algn="ctr"/>
            <a:r>
              <a:rPr lang="en-GB" sz="1200" dirty="0" smtClean="0"/>
              <a:t>Free support 24/7</a:t>
            </a:r>
          </a:p>
          <a:p>
            <a:pPr algn="ctr"/>
            <a:r>
              <a:rPr lang="en-GB" sz="1200" dirty="0" smtClean="0"/>
              <a:t>Anonymous </a:t>
            </a:r>
          </a:p>
          <a:p>
            <a:pPr algn="ctr"/>
            <a:r>
              <a:rPr lang="en-GB" sz="1100" dirty="0" smtClean="0"/>
              <a:t>(won’t show up on the </a:t>
            </a:r>
            <a:r>
              <a:rPr lang="en-GB" sz="1100" dirty="0" err="1" smtClean="0"/>
              <a:t>phonebilll</a:t>
            </a:r>
            <a:r>
              <a:rPr lang="en-GB" sz="1100" dirty="0" smtClean="0"/>
              <a:t>)</a:t>
            </a:r>
            <a:endParaRPr lang="en-GB" sz="1100" dirty="0"/>
          </a:p>
        </p:txBody>
      </p:sp>
      <p:sp>
        <p:nvSpPr>
          <p:cNvPr id="6" name="Rectangle 5"/>
          <p:cNvSpPr/>
          <p:nvPr/>
        </p:nvSpPr>
        <p:spPr>
          <a:xfrm>
            <a:off x="619286" y="3365678"/>
            <a:ext cx="3999963" cy="4247317"/>
          </a:xfrm>
          <a:prstGeom prst="rect">
            <a:avLst/>
          </a:prstGeom>
        </p:spPr>
        <p:txBody>
          <a:bodyPr wrap="square">
            <a:spAutoFit/>
          </a:bodyPr>
          <a:lstStyle/>
          <a:p>
            <a:pPr marL="342900" indent="-342900">
              <a:buFont typeface="Courier New" panose="02070309020205020404" pitchFamily="49" charset="0"/>
              <a:buChar char="o"/>
            </a:pPr>
            <a:r>
              <a:rPr lang="en-GB" b="1" dirty="0" smtClean="0">
                <a:solidFill>
                  <a:schemeClr val="accent6">
                    <a:lumMod val="50000"/>
                  </a:schemeClr>
                </a:solidFill>
              </a:rPr>
              <a:t>Speak to someone you trust about how you are feeling if you can. This might be a friend, parent or teacher</a:t>
            </a:r>
          </a:p>
          <a:p>
            <a:pPr marL="342900" indent="-342900">
              <a:buFont typeface="Courier New" panose="02070309020205020404" pitchFamily="49" charset="0"/>
              <a:buChar char="o"/>
            </a:pPr>
            <a:endParaRPr lang="en-GB" b="1" dirty="0">
              <a:solidFill>
                <a:schemeClr val="accent6">
                  <a:lumMod val="50000"/>
                </a:schemeClr>
              </a:solidFill>
            </a:endParaRPr>
          </a:p>
          <a:p>
            <a:pPr marL="342900" indent="-342900">
              <a:buFont typeface="Courier New" panose="02070309020205020404" pitchFamily="49" charset="0"/>
              <a:buChar char="o"/>
            </a:pPr>
            <a:r>
              <a:rPr lang="en-GB" b="1" dirty="0" smtClean="0">
                <a:solidFill>
                  <a:schemeClr val="accent6">
                    <a:lumMod val="50000"/>
                  </a:schemeClr>
                </a:solidFill>
              </a:rPr>
              <a:t>There might be someone at your school you can talk to in confidence</a:t>
            </a:r>
          </a:p>
          <a:p>
            <a:endParaRPr lang="en-GB" b="1" dirty="0" smtClean="0">
              <a:solidFill>
                <a:schemeClr val="accent6">
                  <a:lumMod val="50000"/>
                </a:schemeClr>
              </a:solidFill>
            </a:endParaRPr>
          </a:p>
          <a:p>
            <a:pPr marL="342900" indent="-342900">
              <a:buFont typeface="Courier New" panose="02070309020205020404" pitchFamily="49" charset="0"/>
              <a:buChar char="o"/>
            </a:pPr>
            <a:r>
              <a:rPr lang="en-GB" b="1" dirty="0" smtClean="0">
                <a:solidFill>
                  <a:schemeClr val="accent6">
                    <a:lumMod val="50000"/>
                  </a:schemeClr>
                </a:solidFill>
              </a:rPr>
              <a:t>Find information and support – see suggestions opposite and also have a look at the pages on </a:t>
            </a:r>
            <a:r>
              <a:rPr lang="en-GB" b="1" dirty="0" smtClean="0">
                <a:solidFill>
                  <a:schemeClr val="accent6">
                    <a:lumMod val="50000"/>
                  </a:schemeClr>
                </a:solidFill>
                <a:hlinkClick r:id="rId8"/>
              </a:rPr>
              <a:t>https://youngminds.org.uk/</a:t>
            </a:r>
            <a:endParaRPr lang="en-GB" b="1" dirty="0" smtClean="0">
              <a:solidFill>
                <a:schemeClr val="accent6">
                  <a:lumMod val="50000"/>
                </a:schemeClr>
              </a:solidFill>
            </a:endParaRPr>
          </a:p>
          <a:p>
            <a:pPr marL="342900" indent="-342900">
              <a:buFont typeface="Courier New" panose="02070309020205020404" pitchFamily="49" charset="0"/>
              <a:buChar char="o"/>
            </a:pPr>
            <a:endParaRPr lang="en-GB" b="1" dirty="0">
              <a:solidFill>
                <a:schemeClr val="accent6">
                  <a:lumMod val="50000"/>
                </a:schemeClr>
              </a:solidFill>
            </a:endParaRPr>
          </a:p>
          <a:p>
            <a:pPr marL="342900" indent="-342900">
              <a:buFont typeface="Courier New" panose="02070309020205020404" pitchFamily="49" charset="0"/>
              <a:buChar char="o"/>
            </a:pPr>
            <a:endParaRPr lang="en-GB" b="1" dirty="0" smtClean="0">
              <a:solidFill>
                <a:schemeClr val="accent6">
                  <a:lumMod val="50000"/>
                </a:schemeClr>
              </a:solidFill>
            </a:endParaRPr>
          </a:p>
          <a:p>
            <a:pPr marL="342900" indent="-342900">
              <a:buFont typeface="Courier New" panose="02070309020205020404" pitchFamily="49" charset="0"/>
              <a:buChar char="o"/>
            </a:pPr>
            <a:endParaRPr lang="en-GB" dirty="0"/>
          </a:p>
          <a:p>
            <a:pPr marL="342900" indent="-342900">
              <a:buFont typeface="Courier New" panose="02070309020205020404" pitchFamily="49" charset="0"/>
              <a:buChar char="o"/>
            </a:pPr>
            <a:endParaRPr lang="en-GB" dirty="0" smtClean="0"/>
          </a:p>
        </p:txBody>
      </p:sp>
    </p:spTree>
    <p:extLst>
      <p:ext uri="{BB962C8B-B14F-4D97-AF65-F5344CB8AC3E}">
        <p14:creationId xmlns:p14="http://schemas.microsoft.com/office/powerpoint/2010/main" val="313292074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097915"/>
          </a:xfrm>
        </p:spPr>
        <p:txBody>
          <a:bodyPr>
            <a:normAutofit/>
          </a:bodyPr>
          <a:lstStyle/>
          <a:p>
            <a:r>
              <a:rPr lang="en-GB" sz="4800" b="1" dirty="0" smtClean="0">
                <a:latin typeface="+mn-lt"/>
              </a:rPr>
              <a:t>What’s different from last year?</a:t>
            </a:r>
            <a:endParaRPr lang="en-GB" sz="4800" b="1" dirty="0">
              <a:latin typeface="+mn-lt"/>
            </a:endParaRPr>
          </a:p>
        </p:txBody>
      </p:sp>
      <p:sp>
        <p:nvSpPr>
          <p:cNvPr id="3" name="Content Placeholder 2"/>
          <p:cNvSpPr>
            <a:spLocks noGrp="1"/>
          </p:cNvSpPr>
          <p:nvPr>
            <p:ph idx="1"/>
          </p:nvPr>
        </p:nvSpPr>
        <p:spPr>
          <a:xfrm>
            <a:off x="838200" y="1463040"/>
            <a:ext cx="10515600" cy="4713923"/>
          </a:xfrm>
        </p:spPr>
        <p:txBody>
          <a:bodyPr>
            <a:noAutofit/>
          </a:bodyPr>
          <a:lstStyle/>
          <a:p>
            <a:r>
              <a:rPr lang="en-GB" sz="2000" dirty="0" smtClean="0"/>
              <a:t>I can’t get close to people I don’t live with</a:t>
            </a:r>
          </a:p>
          <a:p>
            <a:r>
              <a:rPr lang="en-GB" sz="2000" dirty="0" smtClean="0"/>
              <a:t>Our classes can’t mix with other classes in school</a:t>
            </a:r>
          </a:p>
          <a:p>
            <a:r>
              <a:rPr lang="en-GB" sz="2000" dirty="0" smtClean="0"/>
              <a:t>We can’t have events, concerts, parties or lots of people in school</a:t>
            </a:r>
          </a:p>
          <a:p>
            <a:r>
              <a:rPr lang="en-GB" sz="2000" dirty="0" smtClean="0"/>
              <a:t>I haven’t hugged my grandparents and other people I don’t live with</a:t>
            </a:r>
          </a:p>
          <a:p>
            <a:r>
              <a:rPr lang="en-GB" sz="2000" dirty="0" smtClean="0"/>
              <a:t>I feel worried about Covid</a:t>
            </a:r>
          </a:p>
          <a:p>
            <a:r>
              <a:rPr lang="en-GB" sz="2000" dirty="0" smtClean="0"/>
              <a:t>I have had to self-isolate</a:t>
            </a:r>
          </a:p>
          <a:p>
            <a:r>
              <a:rPr lang="en-GB" sz="2000" dirty="0" smtClean="0"/>
              <a:t>I can’t hang out with my friends</a:t>
            </a:r>
          </a:p>
          <a:p>
            <a:r>
              <a:rPr lang="en-GB" sz="2000" dirty="0" smtClean="0"/>
              <a:t>I can’t have sleepovers </a:t>
            </a:r>
          </a:p>
          <a:p>
            <a:r>
              <a:rPr lang="en-GB" sz="2000" dirty="0" smtClean="0"/>
              <a:t>I am washing my hands loads</a:t>
            </a:r>
          </a:p>
          <a:p>
            <a:r>
              <a:rPr lang="en-GB" sz="2000" dirty="0" smtClean="0"/>
              <a:t>I was tested for covid</a:t>
            </a:r>
          </a:p>
          <a:p>
            <a:r>
              <a:rPr lang="en-GB" sz="2000" dirty="0" smtClean="0"/>
              <a:t>Lots of people have to wear masks</a:t>
            </a:r>
          </a:p>
          <a:p>
            <a:r>
              <a:rPr lang="en-GB" sz="2000" dirty="0" smtClean="0"/>
              <a:t>And lots more………</a:t>
            </a:r>
            <a:endParaRPr lang="en-GB" sz="2000" dirty="0"/>
          </a:p>
        </p:txBody>
      </p:sp>
      <p:pic>
        <p:nvPicPr>
          <p:cNvPr id="4" name="Picture 3"/>
          <p:cNvPicPr>
            <a:picLocks noChangeAspect="1"/>
          </p:cNvPicPr>
          <p:nvPr/>
        </p:nvPicPr>
        <p:blipFill rotWithShape="1">
          <a:blip r:embed="rId3"/>
          <a:srcRect l="67500" t="14938" r="25750" b="72793"/>
          <a:stretch/>
        </p:blipFill>
        <p:spPr>
          <a:xfrm>
            <a:off x="10668000" y="447004"/>
            <a:ext cx="822960" cy="841248"/>
          </a:xfrm>
          <a:prstGeom prst="rect">
            <a:avLst/>
          </a:prstGeom>
        </p:spPr>
      </p:pic>
    </p:spTree>
    <p:extLst>
      <p:ext uri="{BB962C8B-B14F-4D97-AF65-F5344CB8AC3E}">
        <p14:creationId xmlns:p14="http://schemas.microsoft.com/office/powerpoint/2010/main" val="259223169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800" b="1" dirty="0" smtClean="0">
                <a:latin typeface="+mn-lt"/>
              </a:rPr>
              <a:t>Words or phrases you’ll be hearing loads</a:t>
            </a:r>
            <a:endParaRPr lang="en-GB" sz="4800" b="1" dirty="0">
              <a:latin typeface="+mn-lt"/>
            </a:endParaRPr>
          </a:p>
        </p:txBody>
      </p:sp>
      <p:sp>
        <p:nvSpPr>
          <p:cNvPr id="3" name="Content Placeholder 2"/>
          <p:cNvSpPr>
            <a:spLocks noGrp="1"/>
          </p:cNvSpPr>
          <p:nvPr>
            <p:ph idx="1"/>
          </p:nvPr>
        </p:nvSpPr>
        <p:spPr/>
        <p:txBody>
          <a:bodyPr>
            <a:normAutofit fontScale="85000" lnSpcReduction="20000"/>
          </a:bodyPr>
          <a:lstStyle/>
          <a:p>
            <a:r>
              <a:rPr lang="en-GB" b="1" dirty="0" smtClean="0"/>
              <a:t>Social distancing</a:t>
            </a:r>
            <a:r>
              <a:rPr lang="en-GB" dirty="0" smtClean="0"/>
              <a:t>-standing away from other people, at least 2 </a:t>
            </a:r>
            <a:r>
              <a:rPr lang="en-GB" dirty="0" err="1" smtClean="0"/>
              <a:t>mtrs</a:t>
            </a:r>
            <a:r>
              <a:rPr lang="en-GB" dirty="0" smtClean="0"/>
              <a:t>,  no hugging them or getting close to them unless we live with them. </a:t>
            </a:r>
          </a:p>
          <a:p>
            <a:r>
              <a:rPr lang="en-GB" b="1" dirty="0" smtClean="0"/>
              <a:t>Self isolation</a:t>
            </a:r>
            <a:r>
              <a:rPr lang="en-GB" dirty="0"/>
              <a:t>-</a:t>
            </a:r>
            <a:r>
              <a:rPr lang="en-GB" dirty="0" smtClean="0"/>
              <a:t> not going out for either 10 days if you have Covid or 10 days if you have been told we are a contact</a:t>
            </a:r>
          </a:p>
          <a:p>
            <a:r>
              <a:rPr lang="en-GB" b="1" dirty="0" smtClean="0"/>
              <a:t>PPE</a:t>
            </a:r>
            <a:r>
              <a:rPr lang="en-GB" dirty="0" smtClean="0"/>
              <a:t>-personal protective equipment, the masks, gloves and aprons used by the doctors and nurses</a:t>
            </a:r>
          </a:p>
          <a:p>
            <a:r>
              <a:rPr lang="en-GB" b="1" dirty="0" smtClean="0"/>
              <a:t>Vaccination</a:t>
            </a:r>
            <a:r>
              <a:rPr lang="en-GB" dirty="0" smtClean="0"/>
              <a:t>-the medicine used to help protect us from Covid, it has started to be given to people in December</a:t>
            </a:r>
          </a:p>
          <a:p>
            <a:r>
              <a:rPr lang="en-GB" b="1" dirty="0" smtClean="0"/>
              <a:t>Covid</a:t>
            </a:r>
            <a:r>
              <a:rPr lang="en-GB" dirty="0" smtClean="0"/>
              <a:t>-coronavirus</a:t>
            </a:r>
          </a:p>
          <a:p>
            <a:r>
              <a:rPr lang="en-GB" b="1" dirty="0" smtClean="0"/>
              <a:t>Testing- </a:t>
            </a:r>
            <a:r>
              <a:rPr lang="en-GB" dirty="0" smtClean="0"/>
              <a:t>the way of confirming someone has Covid or not</a:t>
            </a:r>
          </a:p>
          <a:p>
            <a:r>
              <a:rPr lang="en-GB" b="1" dirty="0" smtClean="0"/>
              <a:t>Case</a:t>
            </a:r>
            <a:r>
              <a:rPr lang="en-GB" dirty="0"/>
              <a:t>-</a:t>
            </a:r>
            <a:r>
              <a:rPr lang="en-GB" dirty="0" smtClean="0"/>
              <a:t>someone who has tested positive for Covid </a:t>
            </a:r>
          </a:p>
          <a:p>
            <a:r>
              <a:rPr lang="en-GB" b="1" dirty="0" smtClean="0"/>
              <a:t>Contact-</a:t>
            </a:r>
            <a:r>
              <a:rPr lang="en-GB" dirty="0" smtClean="0"/>
              <a:t>someone who has been near someone who has had Covid-there are definitions of what who is a contact</a:t>
            </a:r>
          </a:p>
          <a:p>
            <a:endParaRPr lang="en-GB" dirty="0"/>
          </a:p>
        </p:txBody>
      </p:sp>
    </p:spTree>
    <p:extLst>
      <p:ext uri="{BB962C8B-B14F-4D97-AF65-F5344CB8AC3E}">
        <p14:creationId xmlns:p14="http://schemas.microsoft.com/office/powerpoint/2010/main" val="118399692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800" b="1" dirty="0" smtClean="0">
                <a:latin typeface="+mn-lt"/>
              </a:rPr>
              <a:t>So what is covid?</a:t>
            </a:r>
            <a:endParaRPr lang="en-GB" sz="4800" b="1" dirty="0">
              <a:latin typeface="+mn-lt"/>
            </a:endParaRPr>
          </a:p>
        </p:txBody>
      </p:sp>
      <p:sp>
        <p:nvSpPr>
          <p:cNvPr id="3" name="Content Placeholder 2"/>
          <p:cNvSpPr>
            <a:spLocks noGrp="1"/>
          </p:cNvSpPr>
          <p:nvPr>
            <p:ph idx="1"/>
          </p:nvPr>
        </p:nvSpPr>
        <p:spPr>
          <a:xfrm>
            <a:off x="411480" y="1371600"/>
            <a:ext cx="11361420" cy="4805363"/>
          </a:xfrm>
        </p:spPr>
        <p:txBody>
          <a:bodyPr>
            <a:noAutofit/>
          </a:bodyPr>
          <a:lstStyle/>
          <a:p>
            <a:endParaRPr lang="en-GB" sz="3200" dirty="0" smtClean="0">
              <a:solidFill>
                <a:srgbClr val="333333"/>
              </a:solidFill>
              <a:latin typeface="+mj-lt"/>
            </a:endParaRPr>
          </a:p>
          <a:p>
            <a:r>
              <a:rPr lang="en-GB" sz="3200" dirty="0" smtClean="0">
                <a:solidFill>
                  <a:srgbClr val="333333"/>
                </a:solidFill>
                <a:latin typeface="+mj-lt"/>
              </a:rPr>
              <a:t>Coronavirus or covid </a:t>
            </a:r>
            <a:r>
              <a:rPr lang="en-GB" sz="3200" dirty="0">
                <a:solidFill>
                  <a:srgbClr val="333333"/>
                </a:solidFill>
                <a:latin typeface="+mj-lt"/>
              </a:rPr>
              <a:t>is an illness that affects people’s breathing and lungs. </a:t>
            </a:r>
            <a:endParaRPr lang="en-GB" sz="3200" dirty="0" smtClean="0">
              <a:solidFill>
                <a:srgbClr val="333333"/>
              </a:solidFill>
              <a:latin typeface="+mj-lt"/>
            </a:endParaRPr>
          </a:p>
          <a:p>
            <a:endParaRPr lang="en-GB" sz="3200" dirty="0" smtClean="0">
              <a:solidFill>
                <a:srgbClr val="333333"/>
              </a:solidFill>
              <a:latin typeface="+mj-lt"/>
            </a:endParaRPr>
          </a:p>
          <a:p>
            <a:r>
              <a:rPr lang="en-GB" sz="3200" dirty="0" smtClean="0">
                <a:solidFill>
                  <a:srgbClr val="333333"/>
                </a:solidFill>
                <a:latin typeface="+mj-lt"/>
              </a:rPr>
              <a:t>It </a:t>
            </a:r>
            <a:r>
              <a:rPr lang="en-GB" sz="3200" dirty="0">
                <a:solidFill>
                  <a:srgbClr val="333333"/>
                </a:solidFill>
                <a:latin typeface="+mj-lt"/>
              </a:rPr>
              <a:t>can be spread from person to person by coughing or by touching surfaces or areas of skin that have been contaminated by the virus. </a:t>
            </a:r>
            <a:endParaRPr lang="en-GB" sz="3200" dirty="0" smtClean="0">
              <a:solidFill>
                <a:srgbClr val="333333"/>
              </a:solidFill>
              <a:latin typeface="+mj-lt"/>
            </a:endParaRPr>
          </a:p>
          <a:p>
            <a:endParaRPr lang="en-GB" sz="3200" dirty="0" smtClean="0">
              <a:solidFill>
                <a:srgbClr val="333333"/>
              </a:solidFill>
              <a:latin typeface="+mj-lt"/>
            </a:endParaRPr>
          </a:p>
          <a:p>
            <a:r>
              <a:rPr lang="en-GB" sz="3200" dirty="0" smtClean="0">
                <a:solidFill>
                  <a:srgbClr val="333333"/>
                </a:solidFill>
                <a:latin typeface="+mj-lt"/>
              </a:rPr>
              <a:t>This is why we </a:t>
            </a:r>
            <a:r>
              <a:rPr lang="en-GB" sz="3200" b="1" dirty="0" smtClean="0">
                <a:solidFill>
                  <a:srgbClr val="333333"/>
                </a:solidFill>
                <a:latin typeface="+mj-lt"/>
              </a:rPr>
              <a:t>socially distance</a:t>
            </a:r>
            <a:r>
              <a:rPr lang="en-GB" sz="3200" dirty="0" smtClean="0">
                <a:solidFill>
                  <a:srgbClr val="333333"/>
                </a:solidFill>
                <a:latin typeface="+mj-lt"/>
              </a:rPr>
              <a:t>, </a:t>
            </a:r>
            <a:r>
              <a:rPr lang="en-GB" sz="3200" b="1" dirty="0" smtClean="0">
                <a:solidFill>
                  <a:srgbClr val="333333"/>
                </a:solidFill>
                <a:latin typeface="+mj-lt"/>
              </a:rPr>
              <a:t>wear masks </a:t>
            </a:r>
            <a:r>
              <a:rPr lang="en-GB" sz="3200" dirty="0" smtClean="0">
                <a:solidFill>
                  <a:srgbClr val="333333"/>
                </a:solidFill>
                <a:latin typeface="+mj-lt"/>
              </a:rPr>
              <a:t>and </a:t>
            </a:r>
            <a:r>
              <a:rPr lang="en-GB" sz="3200" b="1" dirty="0" smtClean="0">
                <a:solidFill>
                  <a:srgbClr val="333333"/>
                </a:solidFill>
                <a:latin typeface="+mj-lt"/>
              </a:rPr>
              <a:t>wash our hands</a:t>
            </a:r>
            <a:endParaRPr lang="en-GB" sz="3200" b="1" dirty="0">
              <a:latin typeface="+mj-lt"/>
            </a:endParaRPr>
          </a:p>
        </p:txBody>
      </p:sp>
      <p:pic>
        <p:nvPicPr>
          <p:cNvPr id="4" name="Picture 3"/>
          <p:cNvPicPr>
            <a:picLocks noChangeAspect="1"/>
          </p:cNvPicPr>
          <p:nvPr/>
        </p:nvPicPr>
        <p:blipFill rotWithShape="1">
          <a:blip r:embed="rId3"/>
          <a:srcRect l="67500" t="14938" r="25750" b="72793"/>
          <a:stretch/>
        </p:blipFill>
        <p:spPr>
          <a:xfrm>
            <a:off x="10668000" y="447004"/>
            <a:ext cx="822960" cy="841248"/>
          </a:xfrm>
          <a:prstGeom prst="rect">
            <a:avLst/>
          </a:prstGeom>
        </p:spPr>
      </p:pic>
    </p:spTree>
    <p:extLst>
      <p:ext uri="{BB962C8B-B14F-4D97-AF65-F5344CB8AC3E}">
        <p14:creationId xmlns:p14="http://schemas.microsoft.com/office/powerpoint/2010/main" val="329482642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94360" y="182245"/>
            <a:ext cx="10515600" cy="1325563"/>
          </a:xfrm>
        </p:spPr>
        <p:txBody>
          <a:bodyPr>
            <a:normAutofit/>
          </a:bodyPr>
          <a:lstStyle/>
          <a:p>
            <a:r>
              <a:rPr lang="en-GB" sz="4800" b="1" dirty="0" smtClean="0">
                <a:latin typeface="+mn-lt"/>
              </a:rPr>
              <a:t>How do I know I have covid? </a:t>
            </a:r>
            <a:endParaRPr lang="en-GB" sz="4800" b="1" dirty="0">
              <a:latin typeface="+mn-lt"/>
            </a:endParaRPr>
          </a:p>
        </p:txBody>
      </p:sp>
      <p:pic>
        <p:nvPicPr>
          <p:cNvPr id="4" name="Content Placeholder 3"/>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1325880" y="1211580"/>
            <a:ext cx="9052560" cy="4965383"/>
          </a:xfrm>
        </p:spPr>
      </p:pic>
    </p:spTree>
    <p:extLst>
      <p:ext uri="{BB962C8B-B14F-4D97-AF65-F5344CB8AC3E}">
        <p14:creationId xmlns:p14="http://schemas.microsoft.com/office/powerpoint/2010/main" val="177353257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11480" y="365125"/>
            <a:ext cx="10942320" cy="1052195"/>
          </a:xfrm>
        </p:spPr>
        <p:txBody>
          <a:bodyPr>
            <a:normAutofit/>
          </a:bodyPr>
          <a:lstStyle/>
          <a:p>
            <a:r>
              <a:rPr lang="en-GB" sz="4800" b="1" dirty="0" smtClean="0">
                <a:latin typeface="+mn-lt"/>
              </a:rPr>
              <a:t>What happens if I get Covid</a:t>
            </a:r>
            <a:endParaRPr lang="en-GB" sz="4800" b="1" dirty="0">
              <a:latin typeface="+mn-lt"/>
            </a:endParaRPr>
          </a:p>
        </p:txBody>
      </p:sp>
      <p:sp>
        <p:nvSpPr>
          <p:cNvPr id="3" name="Content Placeholder 2"/>
          <p:cNvSpPr>
            <a:spLocks noGrp="1"/>
          </p:cNvSpPr>
          <p:nvPr>
            <p:ph idx="1"/>
          </p:nvPr>
        </p:nvSpPr>
        <p:spPr>
          <a:xfrm>
            <a:off x="411480" y="1417320"/>
            <a:ext cx="10942320" cy="5006340"/>
          </a:xfrm>
        </p:spPr>
        <p:txBody>
          <a:bodyPr>
            <a:normAutofit fontScale="92500" lnSpcReduction="10000"/>
          </a:bodyPr>
          <a:lstStyle/>
          <a:p>
            <a:r>
              <a:rPr lang="en-GB" dirty="0"/>
              <a:t>Children </a:t>
            </a:r>
            <a:r>
              <a:rPr lang="en-GB" dirty="0" smtClean="0"/>
              <a:t>and young people who </a:t>
            </a:r>
            <a:r>
              <a:rPr lang="en-GB" dirty="0"/>
              <a:t>get </a:t>
            </a:r>
            <a:r>
              <a:rPr lang="en-GB" dirty="0" smtClean="0"/>
              <a:t>covid will </a:t>
            </a:r>
            <a:r>
              <a:rPr lang="en-GB" dirty="0"/>
              <a:t>usually only get a little ill, like a </a:t>
            </a:r>
            <a:r>
              <a:rPr lang="en-GB" dirty="0" smtClean="0"/>
              <a:t>cold</a:t>
            </a:r>
            <a:r>
              <a:rPr lang="en-GB" dirty="0"/>
              <a:t>. Many don't get </a:t>
            </a:r>
            <a:r>
              <a:rPr lang="en-GB" dirty="0" smtClean="0"/>
              <a:t>ill </a:t>
            </a:r>
            <a:r>
              <a:rPr lang="en-GB" dirty="0"/>
              <a:t>at all. </a:t>
            </a:r>
            <a:endParaRPr lang="en-GB" dirty="0" smtClean="0"/>
          </a:p>
          <a:p>
            <a:endParaRPr lang="en-GB" dirty="0"/>
          </a:p>
          <a:p>
            <a:r>
              <a:rPr lang="en-GB" dirty="0"/>
              <a:t>The same goes for mum and </a:t>
            </a:r>
            <a:r>
              <a:rPr lang="en-GB" dirty="0" smtClean="0"/>
              <a:t>dad or your carer, </a:t>
            </a:r>
            <a:r>
              <a:rPr lang="en-GB" dirty="0"/>
              <a:t>if they get it. Grown-ups with healthy bodies are not likely to become very ill. </a:t>
            </a:r>
            <a:endParaRPr lang="en-GB" dirty="0" smtClean="0"/>
          </a:p>
          <a:p>
            <a:endParaRPr lang="en-GB" dirty="0"/>
          </a:p>
          <a:p>
            <a:r>
              <a:rPr lang="en-GB" dirty="0"/>
              <a:t>But </a:t>
            </a:r>
            <a:r>
              <a:rPr lang="en-GB" dirty="0" smtClean="0"/>
              <a:t>covid </a:t>
            </a:r>
            <a:r>
              <a:rPr lang="en-GB" dirty="0"/>
              <a:t>can be dangerous to people who already have serious diseases. It can also be dangerous to those who are elderly. </a:t>
            </a:r>
            <a:endParaRPr lang="en-GB" dirty="0" smtClean="0"/>
          </a:p>
          <a:p>
            <a:endParaRPr lang="en-GB" dirty="0"/>
          </a:p>
          <a:p>
            <a:r>
              <a:rPr lang="en-GB" dirty="0"/>
              <a:t>That is why we must do everything we can to protect them from getting </a:t>
            </a:r>
            <a:r>
              <a:rPr lang="en-GB" dirty="0" smtClean="0"/>
              <a:t>it. </a:t>
            </a:r>
          </a:p>
          <a:p>
            <a:endParaRPr lang="en-GB" dirty="0" smtClean="0"/>
          </a:p>
          <a:p>
            <a:r>
              <a:rPr lang="en-GB" dirty="0" smtClean="0"/>
              <a:t>We have to work together to stop it spreading  </a:t>
            </a:r>
            <a:endParaRPr lang="en-GB" dirty="0"/>
          </a:p>
        </p:txBody>
      </p:sp>
      <p:pic>
        <p:nvPicPr>
          <p:cNvPr id="4" name="Picture 3"/>
          <p:cNvPicPr>
            <a:picLocks noChangeAspect="1"/>
          </p:cNvPicPr>
          <p:nvPr/>
        </p:nvPicPr>
        <p:blipFill rotWithShape="1">
          <a:blip r:embed="rId3"/>
          <a:srcRect l="67500" t="14938" r="25750" b="72793"/>
          <a:stretch/>
        </p:blipFill>
        <p:spPr>
          <a:xfrm>
            <a:off x="10668000" y="447004"/>
            <a:ext cx="822960" cy="841248"/>
          </a:xfrm>
          <a:prstGeom prst="rect">
            <a:avLst/>
          </a:prstGeom>
        </p:spPr>
      </p:pic>
    </p:spTree>
    <p:extLst>
      <p:ext uri="{BB962C8B-B14F-4D97-AF65-F5344CB8AC3E}">
        <p14:creationId xmlns:p14="http://schemas.microsoft.com/office/powerpoint/2010/main" val="21312190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915035"/>
          </a:xfrm>
        </p:spPr>
        <p:txBody>
          <a:bodyPr>
            <a:normAutofit/>
          </a:bodyPr>
          <a:lstStyle/>
          <a:p>
            <a:r>
              <a:rPr lang="en-GB" sz="4800" b="1" dirty="0" smtClean="0">
                <a:latin typeface="+mn-lt"/>
              </a:rPr>
              <a:t>Why we socially distance</a:t>
            </a:r>
            <a:endParaRPr lang="en-GB" sz="4800" b="1" dirty="0">
              <a:latin typeface="+mn-lt"/>
            </a:endParaRPr>
          </a:p>
        </p:txBody>
      </p:sp>
      <p:sp>
        <p:nvSpPr>
          <p:cNvPr id="3" name="Content Placeholder 2"/>
          <p:cNvSpPr>
            <a:spLocks noGrp="1"/>
          </p:cNvSpPr>
          <p:nvPr>
            <p:ph idx="1"/>
          </p:nvPr>
        </p:nvSpPr>
        <p:spPr>
          <a:xfrm>
            <a:off x="435918" y="1280160"/>
            <a:ext cx="11452860" cy="5143500"/>
          </a:xfrm>
        </p:spPr>
        <p:txBody>
          <a:bodyPr>
            <a:normAutofit fontScale="92500" lnSpcReduction="10000"/>
          </a:bodyPr>
          <a:lstStyle/>
          <a:p>
            <a:r>
              <a:rPr lang="en-GB" dirty="0" smtClean="0"/>
              <a:t>When we talk, cough, sneeze or sing small droplets will be spread out of our mouths. </a:t>
            </a:r>
          </a:p>
          <a:p>
            <a:endParaRPr lang="en-GB" dirty="0" smtClean="0"/>
          </a:p>
          <a:p>
            <a:r>
              <a:rPr lang="en-GB" dirty="0" smtClean="0"/>
              <a:t>They can land  up to one metre away from our bodies. </a:t>
            </a:r>
          </a:p>
          <a:p>
            <a:endParaRPr lang="en-GB" dirty="0" smtClean="0"/>
          </a:p>
          <a:p>
            <a:r>
              <a:rPr lang="en-GB" dirty="0" smtClean="0"/>
              <a:t>By staying away from others we won’t breathe in their droplets and they won’t breathe in ours. </a:t>
            </a:r>
          </a:p>
          <a:p>
            <a:endParaRPr lang="en-GB" dirty="0" smtClean="0"/>
          </a:p>
          <a:p>
            <a:r>
              <a:rPr lang="en-GB" dirty="0" smtClean="0"/>
              <a:t>Therefore we won’t pick up the virus from them. </a:t>
            </a:r>
          </a:p>
          <a:p>
            <a:endParaRPr lang="en-GB" dirty="0" smtClean="0"/>
          </a:p>
          <a:p>
            <a:r>
              <a:rPr lang="en-GB" dirty="0" smtClean="0"/>
              <a:t>Hugging or touching people you don’t live with means you are really close to them and you will breathe in their droplets or pick up droplets on your hands and body. </a:t>
            </a:r>
          </a:p>
        </p:txBody>
      </p:sp>
      <p:pic>
        <p:nvPicPr>
          <p:cNvPr id="4" name="Picture 3"/>
          <p:cNvPicPr>
            <a:picLocks noChangeAspect="1"/>
          </p:cNvPicPr>
          <p:nvPr/>
        </p:nvPicPr>
        <p:blipFill rotWithShape="1">
          <a:blip r:embed="rId3"/>
          <a:srcRect l="67500" t="14938" r="25750" b="72793"/>
          <a:stretch/>
        </p:blipFill>
        <p:spPr>
          <a:xfrm>
            <a:off x="10668000" y="447004"/>
            <a:ext cx="822960" cy="841248"/>
          </a:xfrm>
          <a:prstGeom prst="rect">
            <a:avLst/>
          </a:prstGeom>
        </p:spPr>
      </p:pic>
    </p:spTree>
    <p:extLst>
      <p:ext uri="{BB962C8B-B14F-4D97-AF65-F5344CB8AC3E}">
        <p14:creationId xmlns:p14="http://schemas.microsoft.com/office/powerpoint/2010/main" val="215903914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937895"/>
          </a:xfrm>
        </p:spPr>
        <p:txBody>
          <a:bodyPr>
            <a:normAutofit/>
          </a:bodyPr>
          <a:lstStyle/>
          <a:p>
            <a:r>
              <a:rPr lang="en-GB" sz="4800" b="1" dirty="0" smtClean="0">
                <a:latin typeface="+mn-lt"/>
              </a:rPr>
              <a:t>Why we wash our hands</a:t>
            </a:r>
            <a:endParaRPr lang="en-GB" sz="4800" b="1" dirty="0">
              <a:latin typeface="+mn-lt"/>
            </a:endParaRPr>
          </a:p>
        </p:txBody>
      </p:sp>
      <p:sp>
        <p:nvSpPr>
          <p:cNvPr id="3" name="Content Placeholder 2"/>
          <p:cNvSpPr>
            <a:spLocks noGrp="1"/>
          </p:cNvSpPr>
          <p:nvPr>
            <p:ph idx="1"/>
          </p:nvPr>
        </p:nvSpPr>
        <p:spPr>
          <a:xfrm>
            <a:off x="838200" y="1303020"/>
            <a:ext cx="10515600" cy="5166360"/>
          </a:xfrm>
        </p:spPr>
        <p:txBody>
          <a:bodyPr>
            <a:normAutofit fontScale="92500" lnSpcReduction="10000"/>
          </a:bodyPr>
          <a:lstStyle/>
          <a:p>
            <a:r>
              <a:rPr lang="en-GB" dirty="0" smtClean="0">
                <a:solidFill>
                  <a:srgbClr val="333333"/>
                </a:solidFill>
              </a:rPr>
              <a:t>If </a:t>
            </a:r>
            <a:r>
              <a:rPr lang="en-GB" dirty="0">
                <a:solidFill>
                  <a:srgbClr val="333333"/>
                </a:solidFill>
              </a:rPr>
              <a:t>you don’t catch your coughs and sneezes in a tissue and safely dispose of it, the virus can end up on surfaces</a:t>
            </a:r>
            <a:r>
              <a:rPr lang="en-GB" b="1" dirty="0">
                <a:solidFill>
                  <a:srgbClr val="333333"/>
                </a:solidFill>
              </a:rPr>
              <a:t>. If someone else touches that contaminated surface, the virus can transfer onto their hand</a:t>
            </a:r>
            <a:r>
              <a:rPr lang="en-GB" b="1" dirty="0" smtClean="0">
                <a:solidFill>
                  <a:srgbClr val="333333"/>
                </a:solidFill>
              </a:rPr>
              <a:t>.</a:t>
            </a:r>
          </a:p>
          <a:p>
            <a:endParaRPr lang="en-GB" dirty="0">
              <a:solidFill>
                <a:srgbClr val="333333"/>
              </a:solidFill>
            </a:endParaRPr>
          </a:p>
          <a:p>
            <a:r>
              <a:rPr lang="en-GB" dirty="0">
                <a:solidFill>
                  <a:srgbClr val="333333"/>
                </a:solidFill>
              </a:rPr>
              <a:t>If you have the virus on your hands, you can infect yourself by touching your eyes, mouth or nose. </a:t>
            </a:r>
            <a:endParaRPr lang="en-GB" dirty="0" smtClean="0">
              <a:solidFill>
                <a:srgbClr val="333333"/>
              </a:solidFill>
            </a:endParaRPr>
          </a:p>
          <a:p>
            <a:endParaRPr lang="en-GB" dirty="0" smtClean="0">
              <a:solidFill>
                <a:srgbClr val="333333"/>
              </a:solidFill>
            </a:endParaRPr>
          </a:p>
          <a:p>
            <a:r>
              <a:rPr lang="en-GB" dirty="0" smtClean="0">
                <a:solidFill>
                  <a:srgbClr val="333333"/>
                </a:solidFill>
              </a:rPr>
              <a:t>You </a:t>
            </a:r>
            <a:r>
              <a:rPr lang="en-GB" dirty="0">
                <a:solidFill>
                  <a:srgbClr val="333333"/>
                </a:solidFill>
              </a:rPr>
              <a:t>might think that you don’t touch your face very often, but it’s much more than you realise. A 2015 study found that people touch their faces an average of </a:t>
            </a:r>
            <a:r>
              <a:rPr lang="en-GB" u="sng" dirty="0">
                <a:solidFill>
                  <a:srgbClr val="46609F"/>
                </a:solidFill>
                <a:hlinkClick r:id="rId3"/>
              </a:rPr>
              <a:t>23 times an </a:t>
            </a:r>
            <a:r>
              <a:rPr lang="en-GB" u="sng" dirty="0" smtClean="0">
                <a:solidFill>
                  <a:srgbClr val="46609F"/>
                </a:solidFill>
                <a:hlinkClick r:id="rId3"/>
              </a:rPr>
              <a:t>hour</a:t>
            </a:r>
            <a:r>
              <a:rPr lang="en-GB" dirty="0" smtClean="0">
                <a:solidFill>
                  <a:srgbClr val="333333"/>
                </a:solidFill>
              </a:rPr>
              <a:t>, (BBC Science, 2020)</a:t>
            </a:r>
          </a:p>
          <a:p>
            <a:endParaRPr lang="en-GB" dirty="0">
              <a:solidFill>
                <a:srgbClr val="333333"/>
              </a:solidFill>
            </a:endParaRPr>
          </a:p>
          <a:p>
            <a:r>
              <a:rPr lang="en-GB" dirty="0" smtClean="0">
                <a:solidFill>
                  <a:srgbClr val="333333"/>
                </a:solidFill>
              </a:rPr>
              <a:t>Wash your hands for 20 seconds and use soap as the virus likes soap and will stick to it and then be washed away when you rinse your hands. </a:t>
            </a:r>
            <a:endParaRPr lang="en-GB" dirty="0">
              <a:solidFill>
                <a:srgbClr val="333333"/>
              </a:solidFill>
            </a:endParaRPr>
          </a:p>
        </p:txBody>
      </p:sp>
      <p:pic>
        <p:nvPicPr>
          <p:cNvPr id="4" name="Picture 3"/>
          <p:cNvPicPr>
            <a:picLocks noChangeAspect="1"/>
          </p:cNvPicPr>
          <p:nvPr/>
        </p:nvPicPr>
        <p:blipFill rotWithShape="1">
          <a:blip r:embed="rId4"/>
          <a:srcRect l="67500" t="14938" r="25750" b="72793"/>
          <a:stretch/>
        </p:blipFill>
        <p:spPr>
          <a:xfrm>
            <a:off x="10668000" y="447004"/>
            <a:ext cx="822960" cy="841248"/>
          </a:xfrm>
          <a:prstGeom prst="rect">
            <a:avLst/>
          </a:prstGeom>
        </p:spPr>
      </p:pic>
    </p:spTree>
    <p:extLst>
      <p:ext uri="{BB962C8B-B14F-4D97-AF65-F5344CB8AC3E}">
        <p14:creationId xmlns:p14="http://schemas.microsoft.com/office/powerpoint/2010/main" val="249415258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097915"/>
          </a:xfrm>
        </p:spPr>
        <p:txBody>
          <a:bodyPr>
            <a:normAutofit/>
          </a:bodyPr>
          <a:lstStyle/>
          <a:p>
            <a:r>
              <a:rPr lang="en-GB" sz="4800" b="1" dirty="0" smtClean="0">
                <a:latin typeface="+mn-lt"/>
              </a:rPr>
              <a:t>Why do we wear face coverings?</a:t>
            </a:r>
            <a:endParaRPr lang="en-GB" sz="4800" b="1" dirty="0">
              <a:latin typeface="+mn-lt"/>
            </a:endParaRPr>
          </a:p>
        </p:txBody>
      </p:sp>
      <p:sp>
        <p:nvSpPr>
          <p:cNvPr id="3" name="Content Placeholder 2"/>
          <p:cNvSpPr>
            <a:spLocks noGrp="1"/>
          </p:cNvSpPr>
          <p:nvPr>
            <p:ph idx="1"/>
          </p:nvPr>
        </p:nvSpPr>
        <p:spPr>
          <a:xfrm>
            <a:off x="838200" y="1463040"/>
            <a:ext cx="10515600" cy="4713923"/>
          </a:xfrm>
        </p:spPr>
        <p:txBody>
          <a:bodyPr>
            <a:noAutofit/>
          </a:bodyPr>
          <a:lstStyle/>
          <a:p>
            <a:r>
              <a:rPr lang="en-GB" sz="3200" dirty="0"/>
              <a:t>Face coverings reduce the spread of droplets from you if you have the </a:t>
            </a:r>
            <a:r>
              <a:rPr lang="en-GB" sz="3200" dirty="0" smtClean="0"/>
              <a:t>virus, even if you don’t </a:t>
            </a:r>
            <a:r>
              <a:rPr lang="en-GB" sz="3200" dirty="0"/>
              <a:t>know that </a:t>
            </a:r>
            <a:r>
              <a:rPr lang="en-GB" sz="3200" dirty="0" smtClean="0"/>
              <a:t>you do. </a:t>
            </a:r>
            <a:endParaRPr lang="en-GB" sz="3200" dirty="0"/>
          </a:p>
          <a:p>
            <a:endParaRPr lang="en-GB" sz="3200" dirty="0" smtClean="0"/>
          </a:p>
          <a:p>
            <a:r>
              <a:rPr lang="en-GB" sz="3200" dirty="0" smtClean="0"/>
              <a:t>When out of the house and wearing a face covering, you still need to socially distance.</a:t>
            </a:r>
          </a:p>
          <a:p>
            <a:endParaRPr lang="en-GB" sz="3200" dirty="0" smtClean="0"/>
          </a:p>
          <a:p>
            <a:r>
              <a:rPr lang="en-GB" sz="3200" dirty="0" smtClean="0"/>
              <a:t>Children under 11 don’t have to wear face coverings and some adults are exempt from wearing face covering because of a health reason, which means they don’t need to wear them. </a:t>
            </a:r>
            <a:endParaRPr lang="en-GB" sz="3200" dirty="0"/>
          </a:p>
        </p:txBody>
      </p:sp>
      <p:pic>
        <p:nvPicPr>
          <p:cNvPr id="4" name="Picture 3"/>
          <p:cNvPicPr>
            <a:picLocks noChangeAspect="1"/>
          </p:cNvPicPr>
          <p:nvPr/>
        </p:nvPicPr>
        <p:blipFill rotWithShape="1">
          <a:blip r:embed="rId3"/>
          <a:srcRect l="67500" t="14938" r="25750" b="72793"/>
          <a:stretch/>
        </p:blipFill>
        <p:spPr>
          <a:xfrm>
            <a:off x="10668000" y="447004"/>
            <a:ext cx="822960" cy="841248"/>
          </a:xfrm>
          <a:prstGeom prst="rect">
            <a:avLst/>
          </a:prstGeom>
        </p:spPr>
      </p:pic>
    </p:spTree>
    <p:extLst>
      <p:ext uri="{BB962C8B-B14F-4D97-AF65-F5344CB8AC3E}">
        <p14:creationId xmlns:p14="http://schemas.microsoft.com/office/powerpoint/2010/main" val="136857104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9245" y="159063"/>
            <a:ext cx="10954555" cy="915357"/>
          </a:xfrm>
        </p:spPr>
        <p:txBody>
          <a:bodyPr>
            <a:normAutofit/>
          </a:bodyPr>
          <a:lstStyle/>
          <a:p>
            <a:r>
              <a:rPr lang="en-GB" sz="4800" b="1" dirty="0" smtClean="0">
                <a:latin typeface="+mn-lt"/>
              </a:rPr>
              <a:t>What is a contact and what does it mean? </a:t>
            </a:r>
            <a:endParaRPr lang="en-GB" sz="4800" b="1" dirty="0">
              <a:latin typeface="+mn-lt"/>
            </a:endParaRPr>
          </a:p>
        </p:txBody>
      </p:sp>
      <p:sp>
        <p:nvSpPr>
          <p:cNvPr id="3" name="Content Placeholder 2"/>
          <p:cNvSpPr>
            <a:spLocks noGrp="1"/>
          </p:cNvSpPr>
          <p:nvPr>
            <p:ph idx="1"/>
          </p:nvPr>
        </p:nvSpPr>
        <p:spPr>
          <a:xfrm>
            <a:off x="399245" y="930166"/>
            <a:ext cx="11384924" cy="5246797"/>
          </a:xfrm>
        </p:spPr>
        <p:txBody>
          <a:bodyPr>
            <a:noAutofit/>
          </a:bodyPr>
          <a:lstStyle/>
          <a:p>
            <a:r>
              <a:rPr lang="en-GB" sz="2400" dirty="0" smtClean="0"/>
              <a:t>A </a:t>
            </a:r>
            <a:r>
              <a:rPr lang="en-GB" sz="2400" b="1" dirty="0" smtClean="0"/>
              <a:t>contact</a:t>
            </a:r>
            <a:r>
              <a:rPr lang="en-GB" sz="2400" dirty="0" smtClean="0"/>
              <a:t> is someone who has been close to someone who is infectious (case) and may have breathed in or ingested the virus via their droplets</a:t>
            </a:r>
            <a:endParaRPr lang="en-GB" sz="2400" dirty="0"/>
          </a:p>
          <a:p>
            <a:r>
              <a:rPr lang="en-GB" sz="2400" dirty="0" smtClean="0"/>
              <a:t>You are a </a:t>
            </a:r>
            <a:r>
              <a:rPr lang="en-GB" sz="2400" b="1" dirty="0" smtClean="0"/>
              <a:t>contact</a:t>
            </a:r>
            <a:r>
              <a:rPr lang="en-GB" sz="2400" dirty="0" smtClean="0"/>
              <a:t> if you have been close to a case in the two days before they became ill, or had a positive test result if they didn’t have any symptoms. To be a contact you might have; </a:t>
            </a:r>
          </a:p>
          <a:p>
            <a:pPr lvl="1"/>
            <a:r>
              <a:rPr lang="en-GB" dirty="0"/>
              <a:t>t</a:t>
            </a:r>
            <a:r>
              <a:rPr lang="en-GB" dirty="0" smtClean="0"/>
              <a:t>ravelled in a car with them</a:t>
            </a:r>
          </a:p>
          <a:p>
            <a:pPr lvl="1"/>
            <a:r>
              <a:rPr lang="en-GB" dirty="0"/>
              <a:t>b</a:t>
            </a:r>
            <a:r>
              <a:rPr lang="en-GB" dirty="0" smtClean="0"/>
              <a:t>een within 1 metre for 1 minute of them, ( a length of a guitar for 60 seconds)</a:t>
            </a:r>
          </a:p>
          <a:p>
            <a:pPr lvl="1"/>
            <a:r>
              <a:rPr lang="en-GB" dirty="0"/>
              <a:t>h</a:t>
            </a:r>
            <a:r>
              <a:rPr lang="en-GB" dirty="0" smtClean="0"/>
              <a:t>ad physical contact, touched, hugged, had close face to face conversation, been coughed on by the case</a:t>
            </a:r>
          </a:p>
          <a:p>
            <a:pPr lvl="1"/>
            <a:r>
              <a:rPr lang="en-GB" dirty="0"/>
              <a:t>b</a:t>
            </a:r>
            <a:r>
              <a:rPr lang="en-GB" dirty="0" smtClean="0"/>
              <a:t>een within 2 metres of the case for 15 minutes </a:t>
            </a:r>
          </a:p>
          <a:p>
            <a:pPr lvl="2"/>
            <a:r>
              <a:rPr lang="en-GB" sz="2400" dirty="0" smtClean="0"/>
              <a:t>The average adult in the UK is 1.75 metres tall, imagine one of your adults, (parent, carer, teacher) lying on the floor between you and the other person. With a little bit of space either end, would they fit?  If yes that’s good. </a:t>
            </a:r>
            <a:endParaRPr lang="en-GB" sz="2400" dirty="0"/>
          </a:p>
          <a:p>
            <a:r>
              <a:rPr lang="en-GB" sz="2400" b="1" baseline="0" dirty="0" smtClean="0"/>
              <a:t>Your list of contacts are those people who may become ill from the virus. If they do become ill then their</a:t>
            </a:r>
            <a:r>
              <a:rPr lang="en-GB" sz="2400" b="1" dirty="0" smtClean="0"/>
              <a:t> contacts self-isolate to prevent to chain of the infection getting longer.</a:t>
            </a:r>
            <a:r>
              <a:rPr lang="en-GB" sz="2400" b="1" baseline="0" dirty="0" smtClean="0"/>
              <a:t> </a:t>
            </a:r>
            <a:endParaRPr lang="en-GB" dirty="0">
              <a:latin typeface="+mj-lt"/>
            </a:endParaRPr>
          </a:p>
        </p:txBody>
      </p:sp>
    </p:spTree>
    <p:extLst>
      <p:ext uri="{BB962C8B-B14F-4D97-AF65-F5344CB8AC3E}">
        <p14:creationId xmlns:p14="http://schemas.microsoft.com/office/powerpoint/2010/main" val="274377053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4800" b="1" dirty="0" smtClean="0">
                <a:latin typeface="+mn-lt"/>
              </a:rPr>
              <a:t>Why do we self-isolate?</a:t>
            </a:r>
            <a:br>
              <a:rPr lang="en-GB" sz="4800" b="1" dirty="0" smtClean="0">
                <a:latin typeface="+mn-lt"/>
              </a:rPr>
            </a:br>
            <a:endParaRPr lang="en-GB" sz="4800" b="1" dirty="0">
              <a:latin typeface="+mn-lt"/>
            </a:endParaRPr>
          </a:p>
        </p:txBody>
      </p:sp>
      <p:sp>
        <p:nvSpPr>
          <p:cNvPr id="3" name="Content Placeholder 2"/>
          <p:cNvSpPr>
            <a:spLocks noGrp="1"/>
          </p:cNvSpPr>
          <p:nvPr>
            <p:ph idx="1"/>
          </p:nvPr>
        </p:nvSpPr>
        <p:spPr>
          <a:xfrm>
            <a:off x="411480" y="1371600"/>
            <a:ext cx="11338560" cy="4805363"/>
          </a:xfrm>
        </p:spPr>
        <p:txBody>
          <a:bodyPr>
            <a:noAutofit/>
          </a:bodyPr>
          <a:lstStyle/>
          <a:p>
            <a:r>
              <a:rPr lang="en-GB" sz="2400" dirty="0" smtClean="0"/>
              <a:t>By self-isolating the virus has no where new to go!</a:t>
            </a:r>
          </a:p>
          <a:p>
            <a:r>
              <a:rPr lang="en-GB" sz="2400" dirty="0" smtClean="0"/>
              <a:t>If someone in your house has symptoms, you all have to self-isolate  until the test result is know-if negative everybody is free-if positive….</a:t>
            </a:r>
          </a:p>
          <a:p>
            <a:pPr lvl="1"/>
            <a:r>
              <a:rPr lang="en-GB" dirty="0" smtClean="0"/>
              <a:t>If </a:t>
            </a:r>
            <a:r>
              <a:rPr lang="en-GB" b="1" dirty="0" smtClean="0"/>
              <a:t>you have covid </a:t>
            </a:r>
            <a:r>
              <a:rPr lang="en-GB" dirty="0" smtClean="0"/>
              <a:t>you self isolate for </a:t>
            </a:r>
            <a:r>
              <a:rPr lang="en-GB" b="1" dirty="0" smtClean="0"/>
              <a:t>10 full days after becoming unwell or after having the test if you have no symptoms</a:t>
            </a:r>
          </a:p>
          <a:p>
            <a:pPr lvl="1"/>
            <a:r>
              <a:rPr lang="en-GB" dirty="0" smtClean="0"/>
              <a:t>If you are a </a:t>
            </a:r>
            <a:r>
              <a:rPr lang="en-GB" b="1" dirty="0" smtClean="0"/>
              <a:t>contact</a:t>
            </a:r>
            <a:r>
              <a:rPr lang="en-GB" dirty="0" smtClean="0"/>
              <a:t> you self-isolate for </a:t>
            </a:r>
            <a:r>
              <a:rPr lang="en-GB" b="1" dirty="0" smtClean="0"/>
              <a:t>10 days after you had the last contact with the case</a:t>
            </a:r>
            <a:endParaRPr lang="en-GB" sz="2400" dirty="0" smtClean="0"/>
          </a:p>
          <a:p>
            <a:r>
              <a:rPr lang="en-GB" sz="2400" dirty="0" smtClean="0"/>
              <a:t>Self-isolation stops the infection (droplets) spreading, breaks the transmission, disrupts the virus…</a:t>
            </a:r>
            <a:endParaRPr lang="en-GB" sz="2400" dirty="0"/>
          </a:p>
          <a:p>
            <a:r>
              <a:rPr lang="en-GB" sz="2400" dirty="0" smtClean="0"/>
              <a:t>Contacts self-isolate for 10 days to include the incubation (when the virus is growing in the body) and the infectious period (when other people can catch it from the person who has it). If they become poorly they start isolating for 10 days (as above)</a:t>
            </a:r>
          </a:p>
        </p:txBody>
      </p:sp>
      <p:pic>
        <p:nvPicPr>
          <p:cNvPr id="4" name="Picture 3"/>
          <p:cNvPicPr>
            <a:picLocks noChangeAspect="1"/>
          </p:cNvPicPr>
          <p:nvPr/>
        </p:nvPicPr>
        <p:blipFill rotWithShape="1">
          <a:blip r:embed="rId3"/>
          <a:srcRect l="67500" t="14938" r="25750" b="72793"/>
          <a:stretch/>
        </p:blipFill>
        <p:spPr>
          <a:xfrm>
            <a:off x="10668000" y="447004"/>
            <a:ext cx="822960" cy="841248"/>
          </a:xfrm>
          <a:prstGeom prst="rect">
            <a:avLst/>
          </a:prstGeom>
        </p:spPr>
      </p:pic>
    </p:spTree>
    <p:extLst>
      <p:ext uri="{BB962C8B-B14F-4D97-AF65-F5344CB8AC3E}">
        <p14:creationId xmlns:p14="http://schemas.microsoft.com/office/powerpoint/2010/main" val="374732389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075055"/>
          </a:xfrm>
        </p:spPr>
        <p:txBody>
          <a:bodyPr>
            <a:normAutofit/>
          </a:bodyPr>
          <a:lstStyle/>
          <a:p>
            <a:r>
              <a:rPr lang="en-GB" sz="4800" b="1" dirty="0" smtClean="0">
                <a:latin typeface="+mn-lt"/>
              </a:rPr>
              <a:t>Bubbles in and out of school</a:t>
            </a:r>
            <a:endParaRPr lang="en-GB" sz="4800" b="1" dirty="0">
              <a:latin typeface="+mn-lt"/>
            </a:endParaRPr>
          </a:p>
        </p:txBody>
      </p:sp>
      <p:sp>
        <p:nvSpPr>
          <p:cNvPr id="3" name="Content Placeholder 2"/>
          <p:cNvSpPr>
            <a:spLocks noGrp="1"/>
          </p:cNvSpPr>
          <p:nvPr>
            <p:ph idx="1"/>
          </p:nvPr>
        </p:nvSpPr>
        <p:spPr>
          <a:xfrm>
            <a:off x="388620" y="1440180"/>
            <a:ext cx="11430000" cy="5074920"/>
          </a:xfrm>
        </p:spPr>
        <p:txBody>
          <a:bodyPr>
            <a:normAutofit fontScale="92500" lnSpcReduction="20000"/>
          </a:bodyPr>
          <a:lstStyle/>
          <a:p>
            <a:r>
              <a:rPr lang="en-GB" dirty="0" smtClean="0"/>
              <a:t>Bubbles allow schools to keep pupils and staff together and reduce the amount of people who could become infected. </a:t>
            </a:r>
          </a:p>
          <a:p>
            <a:endParaRPr lang="en-GB" dirty="0" smtClean="0"/>
          </a:p>
          <a:p>
            <a:r>
              <a:rPr lang="en-GB" dirty="0" smtClean="0"/>
              <a:t>During lunch and breaks you might be with people who aren’t in your learning bubbles</a:t>
            </a:r>
          </a:p>
          <a:p>
            <a:endParaRPr lang="en-GB" dirty="0" smtClean="0"/>
          </a:p>
          <a:p>
            <a:r>
              <a:rPr lang="en-GB" dirty="0" smtClean="0"/>
              <a:t>You might walk to school and home with a different group of friends</a:t>
            </a:r>
          </a:p>
          <a:p>
            <a:endParaRPr lang="en-GB" dirty="0"/>
          </a:p>
          <a:p>
            <a:r>
              <a:rPr lang="en-GB" dirty="0" smtClean="0"/>
              <a:t>Try not to mix with lots of your friends outside school even if they are in your bubble as people belong to more than one bubble and that is when the infection spreads……..</a:t>
            </a:r>
          </a:p>
          <a:p>
            <a:endParaRPr lang="en-GB" dirty="0" smtClean="0"/>
          </a:p>
          <a:p>
            <a:r>
              <a:rPr lang="en-GB" dirty="0"/>
              <a:t>H</a:t>
            </a:r>
            <a:r>
              <a:rPr lang="en-GB" dirty="0" smtClean="0"/>
              <a:t>ave fun with your friends in school but remember 2 metres-socially distancing is the most important way to prevent spread. </a:t>
            </a:r>
            <a:endParaRPr lang="en-GB" dirty="0"/>
          </a:p>
        </p:txBody>
      </p:sp>
      <p:pic>
        <p:nvPicPr>
          <p:cNvPr id="4" name="Picture 3"/>
          <p:cNvPicPr>
            <a:picLocks noChangeAspect="1"/>
          </p:cNvPicPr>
          <p:nvPr/>
        </p:nvPicPr>
        <p:blipFill rotWithShape="1">
          <a:blip r:embed="rId3"/>
          <a:srcRect l="67500" t="14938" r="25750" b="72793"/>
          <a:stretch/>
        </p:blipFill>
        <p:spPr>
          <a:xfrm>
            <a:off x="10668000" y="447004"/>
            <a:ext cx="822960" cy="841248"/>
          </a:xfrm>
          <a:prstGeom prst="rect">
            <a:avLst/>
          </a:prstGeom>
        </p:spPr>
      </p:pic>
    </p:spTree>
    <p:extLst>
      <p:ext uri="{BB962C8B-B14F-4D97-AF65-F5344CB8AC3E}">
        <p14:creationId xmlns:p14="http://schemas.microsoft.com/office/powerpoint/2010/main" val="345133334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3"/>
          <a:srcRect l="28204" t="22494" r="31232" b="7318"/>
          <a:stretch/>
        </p:blipFill>
        <p:spPr>
          <a:xfrm>
            <a:off x="1249250" y="425003"/>
            <a:ext cx="9092484" cy="5924281"/>
          </a:xfrm>
          <a:prstGeom prst="rect">
            <a:avLst/>
          </a:prstGeom>
        </p:spPr>
      </p:pic>
      <p:sp>
        <p:nvSpPr>
          <p:cNvPr id="5" name="TextBox 4"/>
          <p:cNvSpPr txBox="1"/>
          <p:nvPr/>
        </p:nvSpPr>
        <p:spPr>
          <a:xfrm>
            <a:off x="9040969" y="425003"/>
            <a:ext cx="1300765" cy="785611"/>
          </a:xfrm>
          <a:prstGeom prst="rect">
            <a:avLst/>
          </a:prstGeom>
          <a:solidFill>
            <a:schemeClr val="bg1"/>
          </a:solidFill>
        </p:spPr>
        <p:txBody>
          <a:bodyPr wrap="square" rtlCol="0">
            <a:spAutoFit/>
          </a:bodyPr>
          <a:lstStyle/>
          <a:p>
            <a:endParaRPr lang="en-GB" dirty="0"/>
          </a:p>
        </p:txBody>
      </p:sp>
    </p:spTree>
    <p:extLst>
      <p:ext uri="{BB962C8B-B14F-4D97-AF65-F5344CB8AC3E}">
        <p14:creationId xmlns:p14="http://schemas.microsoft.com/office/powerpoint/2010/main" val="247885325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800" b="1" dirty="0" smtClean="0">
                <a:latin typeface="+mn-lt"/>
              </a:rPr>
              <a:t>Learning challenge</a:t>
            </a:r>
            <a:endParaRPr lang="en-GB" sz="4800" b="1" dirty="0">
              <a:latin typeface="+mn-lt"/>
            </a:endParaRPr>
          </a:p>
        </p:txBody>
      </p:sp>
      <p:sp>
        <p:nvSpPr>
          <p:cNvPr id="3" name="Content Placeholder 2"/>
          <p:cNvSpPr>
            <a:spLocks noGrp="1"/>
          </p:cNvSpPr>
          <p:nvPr>
            <p:ph idx="1"/>
          </p:nvPr>
        </p:nvSpPr>
        <p:spPr>
          <a:xfrm>
            <a:off x="388620" y="1690688"/>
            <a:ext cx="11384280" cy="4550092"/>
          </a:xfrm>
        </p:spPr>
        <p:txBody>
          <a:bodyPr>
            <a:normAutofit/>
          </a:bodyPr>
          <a:lstStyle/>
          <a:p>
            <a:pPr marL="0" indent="0">
              <a:buNone/>
            </a:pPr>
            <a:r>
              <a:rPr lang="en-GB" b="1" dirty="0" smtClean="0"/>
              <a:t>Think about the last two days;</a:t>
            </a:r>
          </a:p>
          <a:p>
            <a:r>
              <a:rPr lang="en-GB" b="1" dirty="0" smtClean="0"/>
              <a:t>How many people did you spend 15 minutes within 2 metres distance?</a:t>
            </a:r>
          </a:p>
          <a:p>
            <a:r>
              <a:rPr lang="en-GB" b="1" dirty="0" smtClean="0"/>
              <a:t>How many people did you spend 15 minutes within 1 metres for 1 minute?</a:t>
            </a:r>
          </a:p>
          <a:p>
            <a:r>
              <a:rPr lang="en-GB" b="1" dirty="0" smtClean="0"/>
              <a:t>How many people live in your house?</a:t>
            </a:r>
          </a:p>
          <a:p>
            <a:r>
              <a:rPr lang="en-GB" b="1" dirty="0" smtClean="0"/>
              <a:t>How many people have you travelled in a car with who you don’t live with?</a:t>
            </a:r>
          </a:p>
          <a:p>
            <a:r>
              <a:rPr lang="en-GB" b="1" dirty="0" smtClean="0"/>
              <a:t>How many people have you hugged</a:t>
            </a:r>
            <a:r>
              <a:rPr lang="en-GB" b="1" dirty="0"/>
              <a:t> </a:t>
            </a:r>
            <a:r>
              <a:rPr lang="en-GB" b="1" dirty="0" smtClean="0"/>
              <a:t>or kissed who you don’t live with?</a:t>
            </a:r>
            <a:endParaRPr lang="en-GB" b="1" dirty="0"/>
          </a:p>
        </p:txBody>
      </p:sp>
      <p:pic>
        <p:nvPicPr>
          <p:cNvPr id="4" name="Picture 3"/>
          <p:cNvPicPr>
            <a:picLocks noChangeAspect="1"/>
          </p:cNvPicPr>
          <p:nvPr/>
        </p:nvPicPr>
        <p:blipFill rotWithShape="1">
          <a:blip r:embed="rId3"/>
          <a:srcRect l="67500" t="14938" r="25750" b="72793"/>
          <a:stretch/>
        </p:blipFill>
        <p:spPr>
          <a:xfrm>
            <a:off x="10668000" y="447004"/>
            <a:ext cx="822960" cy="841248"/>
          </a:xfrm>
          <a:prstGeom prst="rect">
            <a:avLst/>
          </a:prstGeom>
        </p:spPr>
      </p:pic>
    </p:spTree>
    <p:extLst>
      <p:ext uri="{BB962C8B-B14F-4D97-AF65-F5344CB8AC3E}">
        <p14:creationId xmlns:p14="http://schemas.microsoft.com/office/powerpoint/2010/main" val="330504555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0040" y="365125"/>
            <a:ext cx="11475720" cy="1325563"/>
          </a:xfrm>
        </p:spPr>
        <p:txBody>
          <a:bodyPr>
            <a:noAutofit/>
          </a:bodyPr>
          <a:lstStyle/>
          <a:p>
            <a:r>
              <a:rPr lang="en-GB" sz="4800" b="1" dirty="0" smtClean="0">
                <a:latin typeface="+mn-lt"/>
              </a:rPr>
              <a:t>How you can help yourself and others stay safe</a:t>
            </a:r>
            <a:endParaRPr lang="en-GB" sz="4800" b="1" dirty="0">
              <a:latin typeface="+mn-lt"/>
            </a:endParaRPr>
          </a:p>
        </p:txBody>
      </p:sp>
      <p:sp>
        <p:nvSpPr>
          <p:cNvPr id="3" name="Content Placeholder 2"/>
          <p:cNvSpPr>
            <a:spLocks noGrp="1"/>
          </p:cNvSpPr>
          <p:nvPr>
            <p:ph idx="1"/>
          </p:nvPr>
        </p:nvSpPr>
        <p:spPr>
          <a:xfrm>
            <a:off x="320040" y="1508760"/>
            <a:ext cx="11475720" cy="5029200"/>
          </a:xfrm>
        </p:spPr>
        <p:txBody>
          <a:bodyPr>
            <a:normAutofit fontScale="47500" lnSpcReduction="20000"/>
          </a:bodyPr>
          <a:lstStyle/>
          <a:p>
            <a:endParaRPr lang="en-GB" b="1" dirty="0" smtClean="0"/>
          </a:p>
          <a:p>
            <a:endParaRPr lang="en-GB" sz="5000" b="1" dirty="0" smtClean="0"/>
          </a:p>
          <a:p>
            <a:r>
              <a:rPr lang="en-GB" sz="5000" b="1" dirty="0" smtClean="0"/>
              <a:t>Socially distance</a:t>
            </a:r>
            <a:r>
              <a:rPr lang="en-GB" sz="5000" dirty="0" smtClean="0"/>
              <a:t>, imagine that 2 metre tall adult lying on the floor between you. If you are in learning bubble, try to socially distance from people who aren’t sat directly next to, behind and in front of you. </a:t>
            </a:r>
          </a:p>
          <a:p>
            <a:r>
              <a:rPr lang="en-GB" sz="5000" b="1" dirty="0" smtClean="0"/>
              <a:t>Wash hands </a:t>
            </a:r>
            <a:r>
              <a:rPr lang="en-GB" sz="5000" dirty="0" smtClean="0"/>
              <a:t>regularly or sanitise if you can’t wash them</a:t>
            </a:r>
          </a:p>
          <a:p>
            <a:r>
              <a:rPr lang="en-GB" sz="5000" dirty="0" smtClean="0"/>
              <a:t>Wear a </a:t>
            </a:r>
            <a:r>
              <a:rPr lang="en-GB" sz="5000" b="1" dirty="0" smtClean="0"/>
              <a:t>face covering </a:t>
            </a:r>
            <a:r>
              <a:rPr lang="en-GB" sz="5000" dirty="0" smtClean="0"/>
              <a:t>to protect others</a:t>
            </a:r>
          </a:p>
          <a:p>
            <a:r>
              <a:rPr lang="en-GB" sz="5000" dirty="0" smtClean="0"/>
              <a:t>Use a tissue when you sneeze and throw this in the bin. If you don’t have a tissue cough or sneeze in to your elbow. </a:t>
            </a:r>
          </a:p>
          <a:p>
            <a:r>
              <a:rPr lang="en-GB" sz="5000" dirty="0"/>
              <a:t>Tell your parents, </a:t>
            </a:r>
            <a:r>
              <a:rPr lang="en-GB" sz="5000" dirty="0" smtClean="0"/>
              <a:t> </a:t>
            </a:r>
            <a:r>
              <a:rPr lang="en-GB" sz="5000" dirty="0"/>
              <a:t>family member, or a </a:t>
            </a:r>
            <a:r>
              <a:rPr lang="en-GB" sz="5000" dirty="0" smtClean="0"/>
              <a:t>carer if </a:t>
            </a:r>
            <a:r>
              <a:rPr lang="en-GB" sz="5000" dirty="0"/>
              <a:t>you feel </a:t>
            </a:r>
            <a:r>
              <a:rPr lang="en-GB" sz="5000" dirty="0" smtClean="0"/>
              <a:t>ill </a:t>
            </a:r>
            <a:r>
              <a:rPr lang="en-GB" sz="5000" dirty="0"/>
              <a:t>and ask to stay </a:t>
            </a:r>
            <a:r>
              <a:rPr lang="en-GB" sz="5000" dirty="0" smtClean="0"/>
              <a:t>home. </a:t>
            </a:r>
            <a:r>
              <a:rPr lang="en-GB" sz="5000" b="1" dirty="0" smtClean="0"/>
              <a:t>If you have symptoms go for  a test</a:t>
            </a:r>
          </a:p>
          <a:p>
            <a:r>
              <a:rPr lang="en-GB" sz="5000" b="1" dirty="0" smtClean="0"/>
              <a:t>Self isolate </a:t>
            </a:r>
          </a:p>
          <a:p>
            <a:r>
              <a:rPr lang="en-GB" sz="5000" dirty="0" smtClean="0"/>
              <a:t>Be </a:t>
            </a:r>
            <a:r>
              <a:rPr lang="en-GB" sz="5000" dirty="0"/>
              <a:t>a leader in keeping yourself, your school, family and community </a:t>
            </a:r>
            <a:r>
              <a:rPr lang="en-GB" sz="5000" dirty="0" smtClean="0"/>
              <a:t>healthy, share </a:t>
            </a:r>
            <a:r>
              <a:rPr lang="en-GB" sz="5000" dirty="0"/>
              <a:t>what </a:t>
            </a:r>
            <a:r>
              <a:rPr lang="en-GB" sz="5000" dirty="0" smtClean="0"/>
              <a:t>you have learnt  with </a:t>
            </a:r>
            <a:r>
              <a:rPr lang="en-GB" sz="5000" dirty="0"/>
              <a:t>your family and </a:t>
            </a:r>
            <a:r>
              <a:rPr lang="en-GB" sz="5000" dirty="0" smtClean="0"/>
              <a:t>friends</a:t>
            </a:r>
            <a:endParaRPr lang="en-GB" sz="5000" dirty="0"/>
          </a:p>
          <a:p>
            <a:r>
              <a:rPr lang="en-GB" sz="5000" b="1" smtClean="0"/>
              <a:t>Be kind </a:t>
            </a:r>
            <a:r>
              <a:rPr lang="en-GB" sz="5000" b="1" dirty="0" smtClean="0"/>
              <a:t>to yourself and others -without getting too close!</a:t>
            </a:r>
          </a:p>
          <a:p>
            <a:endParaRPr lang="en-GB" dirty="0" smtClean="0"/>
          </a:p>
          <a:p>
            <a:endParaRPr lang="en-GB" dirty="0"/>
          </a:p>
        </p:txBody>
      </p:sp>
      <p:sp>
        <p:nvSpPr>
          <p:cNvPr id="4" name="Smiley Face 3"/>
          <p:cNvSpPr/>
          <p:nvPr/>
        </p:nvSpPr>
        <p:spPr>
          <a:xfrm>
            <a:off x="9646920" y="5989320"/>
            <a:ext cx="685800" cy="548640"/>
          </a:xfrm>
          <a:prstGeom prst="smileyFace">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514668234"/>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FB9820A0A1FBD949AC9A049D1138D0AE" ma:contentTypeVersion="10" ma:contentTypeDescription="Create a new document." ma:contentTypeScope="" ma:versionID="0446fe7c9ba9b05d27097c242e0fe899">
  <xsd:schema xmlns:xsd="http://www.w3.org/2001/XMLSchema" xmlns:xs="http://www.w3.org/2001/XMLSchema" xmlns:p="http://schemas.microsoft.com/office/2006/metadata/properties" xmlns:ns3="d9fabccb-faaa-45b3-83e8-133f674a9a70" targetNamespace="http://schemas.microsoft.com/office/2006/metadata/properties" ma:root="true" ma:fieldsID="4a7efa4066eb1b45fd23001890c0c400" ns3:_="">
    <xsd:import namespace="d9fabccb-faaa-45b3-83e8-133f674a9a70"/>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DateTaken" minOccurs="0"/>
                <xsd:element ref="ns3:MediaServiceLocation" minOccurs="0"/>
                <xsd:element ref="ns3:MediaServiceOCR" minOccurs="0"/>
                <xsd:element ref="ns3:MediaServiceGenerationTime" minOccurs="0"/>
                <xsd:element ref="ns3:MediaServiceEventHashCode" minOccurs="0"/>
                <xsd:element ref="ns3:MediaServiceAutoKeyPoints" minOccurs="0"/>
                <xsd:element ref="ns3: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9fabccb-faaa-45b3-83e8-133f674a9a70" elementFormDefault="qualified">
    <xsd:import namespace="http://schemas.microsoft.com/office/2006/documentManagement/types"/>
    <xsd:import namespace="http://schemas.microsoft.com/office/infopath/2007/PartnerControls"/>
    <xsd:element name="MediaServiceMetadata" ma:index="8" nillable="true" ma:displayName="MediaServiceMetadata" ma:description="" ma:hidden="true" ma:internalName="MediaServiceMetadata" ma:readOnly="true">
      <xsd:simpleType>
        <xsd:restriction base="dms:Note"/>
      </xsd:simpleType>
    </xsd:element>
    <xsd:element name="MediaServiceFastMetadata" ma:index="9" nillable="true" ma:displayName="MediaServiceFastMetadata" ma:description="" ma:hidden="true" ma:internalName="MediaServiceFastMetadata" ma:readOnly="true">
      <xsd:simpleType>
        <xsd:restriction base="dms:Note"/>
      </xsd:simpleType>
    </xsd:element>
    <xsd:element name="MediaServiceAutoTags" ma:index="10" nillable="true" ma:displayName="MediaServiceAutoTags" ma:description="" ma:internalName="MediaServiceAutoTags" ma:readOnly="true">
      <xsd:simpleType>
        <xsd:restriction base="dms:Text"/>
      </xsd:simpleType>
    </xsd:element>
    <xsd:element name="MediaServiceDateTaken" ma:index="11" nillable="true" ma:displayName="MediaServiceDateTaken" ma:description="" ma:hidden="true" ma:internalName="MediaServiceDateTaken" ma:readOnly="true">
      <xsd:simpleType>
        <xsd:restriction base="dms:Text"/>
      </xsd:simpleType>
    </xsd:element>
    <xsd:element name="MediaServiceLocation" ma:index="12" nillable="true" ma:displayName="MediaServiceLocation" ma:description="" ma:internalName="MediaServiceLocation"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BFC1F07B-57C9-4D42-960D-64468F50584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9fabccb-faaa-45b3-83e8-133f674a9a7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F9A90E79-D75E-46C0-A8BB-FC8DDD5976B2}">
  <ds:schemaRefs>
    <ds:schemaRef ds:uri="http://schemas.microsoft.com/sharepoint/v3/contenttype/forms"/>
  </ds:schemaRefs>
</ds:datastoreItem>
</file>

<file path=customXml/itemProps3.xml><?xml version="1.0" encoding="utf-8"?>
<ds:datastoreItem xmlns:ds="http://schemas.openxmlformats.org/officeDocument/2006/customXml" ds:itemID="{78608D90-4D79-4317-A592-65F4A19524AC}">
  <ds:schemaRefs>
    <ds:schemaRef ds:uri="d9fabccb-faaa-45b3-83e8-133f674a9a70"/>
    <ds:schemaRef ds:uri="http://schemas.microsoft.com/office/2006/metadata/properties"/>
    <ds:schemaRef ds:uri="http://www.w3.org/XML/1998/namespace"/>
    <ds:schemaRef ds:uri="http://purl.org/dc/elements/1.1/"/>
    <ds:schemaRef ds:uri="http://schemas.microsoft.com/office/2006/documentManagement/types"/>
    <ds:schemaRef ds:uri="http://schemas.microsoft.com/office/infopath/2007/PartnerControls"/>
    <ds:schemaRef ds:uri="http://schemas.openxmlformats.org/package/2006/metadata/core-properties"/>
    <ds:schemaRef ds:uri="http://purl.org/dc/dcmitype/"/>
    <ds:schemaRef ds:uri="http://purl.org/dc/terms/"/>
  </ds:schemaRefs>
</ds:datastoreItem>
</file>

<file path=docProps/app.xml><?xml version="1.0" encoding="utf-8"?>
<Properties xmlns="http://schemas.openxmlformats.org/officeDocument/2006/extended-properties" xmlns:vt="http://schemas.openxmlformats.org/officeDocument/2006/docPropsVTypes">
  <Template/>
  <TotalTime>611</TotalTime>
  <Words>2328</Words>
  <Application>Microsoft Office PowerPoint</Application>
  <PresentationFormat>Widescreen</PresentationFormat>
  <Paragraphs>196</Paragraphs>
  <Slides>16</Slides>
  <Notes>16</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16</vt:i4>
      </vt:variant>
    </vt:vector>
  </HeadingPairs>
  <TitlesOfParts>
    <vt:vector size="21" baseType="lpstr">
      <vt:lpstr>Arial</vt:lpstr>
      <vt:lpstr>Calibri</vt:lpstr>
      <vt:lpstr>Calibri Light</vt:lpstr>
      <vt:lpstr>Courier New</vt:lpstr>
      <vt:lpstr>Office Theme</vt:lpstr>
      <vt:lpstr>You and Covid</vt:lpstr>
      <vt:lpstr>Mental Wellbeing</vt:lpstr>
      <vt:lpstr>What’s different from last year?</vt:lpstr>
      <vt:lpstr>Words or phrases you’ll be hearing loads</vt:lpstr>
      <vt:lpstr>So what is covid?</vt:lpstr>
      <vt:lpstr>How do I know I have covid? </vt:lpstr>
      <vt:lpstr>What happens if I get Covid</vt:lpstr>
      <vt:lpstr>Why we socially distance</vt:lpstr>
      <vt:lpstr>Why we wash our hands</vt:lpstr>
      <vt:lpstr>Why do we wear face coverings?</vt:lpstr>
      <vt:lpstr>What is a contact and what does it mean? </vt:lpstr>
      <vt:lpstr>Why do we self-isolate? </vt:lpstr>
      <vt:lpstr>Bubbles in and out of school</vt:lpstr>
      <vt:lpstr>PowerPoint Presentation</vt:lpstr>
      <vt:lpstr>Learning challenge</vt:lpstr>
      <vt:lpstr>How you can help yourself and others stay safe</vt:lpstr>
    </vt:vector>
  </TitlesOfParts>
  <Company>Trafford Council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CORONAVIRUS MYTH BUSTING</dc:title>
  <dc:creator>Murdock, Kate</dc:creator>
  <cp:lastModifiedBy>Kirsten Warren</cp:lastModifiedBy>
  <cp:revision>44</cp:revision>
  <dcterms:created xsi:type="dcterms:W3CDTF">2020-12-09T10:43:15Z</dcterms:created>
  <dcterms:modified xsi:type="dcterms:W3CDTF">2020-12-14T13:14:17Z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0x010100FB9820A0A1FBD949AC9A049D1138D0AE</vt:lpwstr>
  </property>
</Properties>
</file>