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2" r:id="rId6"/>
    <p:sldId id="263" r:id="rId7"/>
    <p:sldId id="265" r:id="rId8"/>
    <p:sldId id="26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21/04/2024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628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21/04/2024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060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21/04/2024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04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21/04/2024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897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21/04/2024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05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21/04/2024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991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21/04/2024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499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21/04/2024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337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21/04/2024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602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21/04/2024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573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21/04/2024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13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74EE8-8004-407D-A31A-49CE5FA854A3}" type="datetimeFigureOut">
              <a:rPr lang="en-GB" smtClean="0"/>
              <a:t>21/04/2024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616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8074" y="2854579"/>
            <a:ext cx="3795849" cy="35504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999" y="-34038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School Council Assembly</a:t>
            </a:r>
            <a:br>
              <a:rPr lang="en-GB" dirty="0" smtClean="0">
                <a:latin typeface="Bahnschrift SemiBold Condensed" panose="020B0502040204020203" pitchFamily="34" charset="0"/>
              </a:rPr>
            </a:br>
            <a:r>
              <a:rPr lang="en-GB" dirty="0" smtClean="0">
                <a:latin typeface="Bahnschrift SemiBold Condensed" panose="020B0502040204020203" pitchFamily="34" charset="0"/>
              </a:rPr>
              <a:t>23/04/24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145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1899" y="2307581"/>
            <a:ext cx="3795849" cy="35504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184522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Who is on the School Council this year?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4069" y="2641250"/>
            <a:ext cx="546898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Sylvie G (Head Girl)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Rory F (Head Boy)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Holly A (6)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Jack A (6)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Henry E (5)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Chloe B (5)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Tilly W (4)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Charlie B (4)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Sophia H (3)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Abigail P (3)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Bertie R (2)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Erin L-S (2)</a:t>
            </a:r>
          </a:p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0444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1899" y="2307581"/>
            <a:ext cx="3795849" cy="35504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184522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What are the School Council focusing on this year?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4069" y="2641250"/>
            <a:ext cx="5468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53737" y="2769326"/>
            <a:ext cx="521643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CHILDREN’S RIGHTS</a:t>
            </a:r>
          </a:p>
          <a:p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What is a ‘right’? </a:t>
            </a: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A right is a freedom that you are entitled to. These are often written in law and should be protected.</a:t>
            </a: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E.g. Human rights are the basic rights and freedoms that belong to every person in the world, from birth until death. 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2824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1899" y="2307581"/>
            <a:ext cx="3795849" cy="35504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184522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What are the School Council focusing on this year?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4069" y="2641250"/>
            <a:ext cx="5468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53737" y="2769326"/>
            <a:ext cx="521643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The specific set of children’s rights we will be focusing on are those in the United Nations Convention on the Rights of the Child (UNCRC)</a:t>
            </a: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As it is written by the United Nations, this means these rights are INTERNATIONAL and should be afforded to every single child in the world. </a:t>
            </a:r>
          </a:p>
          <a:p>
            <a:endParaRPr lang="en-GB" dirty="0">
              <a:latin typeface="Arial Rounded MT Bold" panose="020F0704030504030204" pitchFamily="34" charset="0"/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1831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8835" y="2455628"/>
            <a:ext cx="3795849" cy="35504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6548" y="-332567"/>
            <a:ext cx="8908869" cy="2170076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What are the School Council focusing on this year?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4069" y="2641250"/>
            <a:ext cx="5468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09897" y="2168243"/>
            <a:ext cx="633221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This year the School Council will focus on different rights to champion each term/half term to ensure you know what you and ALL children are entitled to.</a:t>
            </a: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So far this year, the schoo</a:t>
            </a:r>
            <a:r>
              <a:rPr lang="en-GB" dirty="0">
                <a:latin typeface="Arial Rounded MT Bold" panose="020F0704030504030204" pitchFamily="34" charset="0"/>
              </a:rPr>
              <a:t>l</a:t>
            </a:r>
            <a:r>
              <a:rPr lang="en-GB" dirty="0" smtClean="0">
                <a:latin typeface="Arial Rounded MT Bold" panose="020F0704030504030204" pitchFamily="34" charset="0"/>
              </a:rPr>
              <a:t> has focused on: </a:t>
            </a:r>
          </a:p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Article 27/42: You have the right to a good enough standard of living. This means you should have food, clothes and a place to live. </a:t>
            </a:r>
          </a:p>
          <a:p>
            <a:pPr algn="ctr"/>
            <a:endParaRPr lang="en-GB" dirty="0" smtClean="0">
              <a:solidFill>
                <a:srgbClr val="00B05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So far this year, the school council has focused on:</a:t>
            </a:r>
            <a:endParaRPr lang="en-GB" dirty="0">
              <a:latin typeface="Arial Rounded MT Bold" panose="020F0704030504030204" pitchFamily="34" charset="0"/>
            </a:endParaRPr>
          </a:p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Article 12/42: You have the right to an opinion and for it to be taken seriously.</a:t>
            </a:r>
            <a:endParaRPr lang="en-GB" dirty="0">
              <a:latin typeface="Arial Rounded MT Bold" panose="020F0704030504030204" pitchFamily="34" charset="0"/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7547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85235"/>
            <a:ext cx="9144000" cy="1018712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Ou</a:t>
            </a:r>
            <a:r>
              <a:rPr lang="en-GB" dirty="0" smtClean="0">
                <a:latin typeface="Bahnschrift SemiBold Condensed" panose="020B0502040204020203" pitchFamily="34" charset="0"/>
              </a:rPr>
              <a:t>r current focus!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4069" y="2641250"/>
            <a:ext cx="5468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2440" y="1480267"/>
            <a:ext cx="1124712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en-GB" sz="2400" dirty="0">
              <a:solidFill>
                <a:srgbClr val="00B0F0"/>
              </a:solidFill>
              <a:latin typeface="Arial Rounded MT Bold" panose="020F0704030504030204" pitchFamily="34" charset="0"/>
            </a:endParaRPr>
          </a:p>
          <a:p>
            <a:pPr lvl="0" algn="ctr"/>
            <a:r>
              <a:rPr lang="en-GB" sz="3600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You </a:t>
            </a:r>
            <a:r>
              <a:rPr lang="en-GB" sz="3600" dirty="0">
                <a:solidFill>
                  <a:srgbClr val="00B0F0"/>
                </a:solidFill>
                <a:latin typeface="Arial Rounded MT Bold" panose="020F0704030504030204" pitchFamily="34" charset="0"/>
              </a:rPr>
              <a:t>have the right to play and relax by doing things like sports, music and drama</a:t>
            </a:r>
            <a:r>
              <a:rPr lang="en-GB" sz="3600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4000" dirty="0">
              <a:latin typeface="Arial Rounded MT Bold" panose="020F0704030504030204" pitchFamily="34" charset="0"/>
            </a:endParaRPr>
          </a:p>
          <a:p>
            <a:pPr algn="ctr"/>
            <a:endParaRPr lang="en-GB" sz="4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4611" y="3216016"/>
            <a:ext cx="3440294" cy="344029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36618" y="4145232"/>
            <a:ext cx="48593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latin typeface="Arial Black" panose="020B0A04020102020204" pitchFamily="34" charset="0"/>
              </a:rPr>
              <a:t>£ 80</a:t>
            </a:r>
            <a:endParaRPr lang="en-GB" sz="8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559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85235"/>
            <a:ext cx="9144000" cy="1018712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Play Day – Friday 26</a:t>
            </a:r>
            <a:r>
              <a:rPr lang="en-GB" baseline="30000" dirty="0" smtClean="0">
                <a:latin typeface="Bahnschrift SemiBold Condensed" panose="020B0502040204020203" pitchFamily="34" charset="0"/>
              </a:rPr>
              <a:t>th</a:t>
            </a:r>
            <a:r>
              <a:rPr lang="en-GB" dirty="0" smtClean="0">
                <a:latin typeface="Bahnschrift SemiBold Condensed" panose="020B0502040204020203" pitchFamily="34" charset="0"/>
              </a:rPr>
              <a:t> Ap</a:t>
            </a:r>
            <a:r>
              <a:rPr lang="en-GB" dirty="0" smtClean="0">
                <a:latin typeface="Bahnschrift SemiBold Condensed" panose="020B0502040204020203" pitchFamily="34" charset="0"/>
              </a:rPr>
              <a:t>ril 2024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4069" y="2641250"/>
            <a:ext cx="5468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932" y="1724298"/>
            <a:ext cx="764612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Arial Rounded MT Bold" panose="020F0704030504030204" pitchFamily="34" charset="0"/>
              </a:rPr>
              <a:t>The school will raise the money for our wet play equipment by hosting </a:t>
            </a:r>
            <a:r>
              <a:rPr lang="en-GB" sz="2400" dirty="0">
                <a:latin typeface="Arial Rounded MT Bold" panose="020F0704030504030204" pitchFamily="34" charset="0"/>
              </a:rPr>
              <a:t>a whole school 'Play Day' next Friday (April 26th). </a:t>
            </a:r>
            <a:endParaRPr lang="en-GB" sz="2400" dirty="0" smtClean="0">
              <a:latin typeface="Arial Rounded MT Bold" panose="020F0704030504030204" pitchFamily="34" charset="0"/>
            </a:endParaRPr>
          </a:p>
          <a:p>
            <a:endParaRPr lang="en-GB" sz="2400" dirty="0">
              <a:latin typeface="Arial Rounded MT Bold" panose="020F0704030504030204" pitchFamily="34" charset="0"/>
            </a:endParaRPr>
          </a:p>
          <a:p>
            <a:r>
              <a:rPr lang="en-GB" sz="2400" dirty="0" smtClean="0">
                <a:latin typeface="Arial Rounded MT Bold" panose="020F0704030504030204" pitchFamily="34" charset="0"/>
              </a:rPr>
              <a:t>The </a:t>
            </a:r>
            <a:r>
              <a:rPr lang="en-GB" sz="2400" dirty="0">
                <a:latin typeface="Arial Rounded MT Bold" panose="020F0704030504030204" pitchFamily="34" charset="0"/>
              </a:rPr>
              <a:t>whole day will be dedicated to children playing games they love and also being taught new games that do not rely on technology or the internet! </a:t>
            </a:r>
            <a:endParaRPr lang="en-GB" sz="2400" dirty="0" smtClean="0">
              <a:latin typeface="Arial Rounded MT Bold" panose="020F0704030504030204" pitchFamily="34" charset="0"/>
            </a:endParaRPr>
          </a:p>
          <a:p>
            <a:endParaRPr lang="en-GB" sz="2400" dirty="0">
              <a:latin typeface="Arial Rounded MT Bold" panose="020F0704030504030204" pitchFamily="34" charset="0"/>
            </a:endParaRPr>
          </a:p>
          <a:p>
            <a:r>
              <a:rPr lang="en-GB" sz="2400" dirty="0">
                <a:latin typeface="Arial Rounded MT Bold" panose="020F0704030504030204" pitchFamily="34" charset="0"/>
              </a:rPr>
              <a:t>T</a:t>
            </a:r>
            <a:r>
              <a:rPr lang="en-GB" sz="2400" dirty="0" smtClean="0">
                <a:latin typeface="Arial Rounded MT Bold" panose="020F0704030504030204" pitchFamily="34" charset="0"/>
              </a:rPr>
              <a:t>o </a:t>
            </a:r>
            <a:r>
              <a:rPr lang="en-GB" sz="2400" dirty="0">
                <a:latin typeface="Arial Rounded MT Bold" panose="020F0704030504030204" pitchFamily="34" charset="0"/>
              </a:rPr>
              <a:t>raise </a:t>
            </a:r>
            <a:r>
              <a:rPr lang="en-GB" sz="2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£</a:t>
            </a:r>
            <a:r>
              <a:rPr lang="en-GB" sz="2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80 </a:t>
            </a:r>
            <a:r>
              <a:rPr lang="en-GB" sz="2400" dirty="0" smtClean="0">
                <a:latin typeface="Arial Rounded MT Bold" panose="020F0704030504030204" pitchFamily="34" charset="0"/>
              </a:rPr>
              <a:t>per class </a:t>
            </a:r>
            <a:r>
              <a:rPr lang="en-GB" sz="2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(£1100 overall!) </a:t>
            </a:r>
            <a:r>
              <a:rPr lang="en-GB" sz="2400" dirty="0" smtClean="0">
                <a:latin typeface="Arial Rounded MT Bold" panose="020F0704030504030204" pitchFamily="34" charset="0"/>
              </a:rPr>
              <a:t>it </a:t>
            </a:r>
            <a:r>
              <a:rPr lang="en-GB" sz="2400" dirty="0">
                <a:latin typeface="Arial Rounded MT Bold" panose="020F0704030504030204" pitchFamily="34" charset="0"/>
              </a:rPr>
              <a:t>is hoped that a voluntary contribution of </a:t>
            </a:r>
            <a:r>
              <a:rPr lang="en-GB" sz="2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£2-3 </a:t>
            </a:r>
            <a:r>
              <a:rPr lang="en-GB" sz="2400" dirty="0">
                <a:latin typeface="Arial Rounded MT Bold" panose="020F0704030504030204" pitchFamily="34" charset="0"/>
              </a:rPr>
              <a:t>per child would help </a:t>
            </a:r>
            <a:r>
              <a:rPr lang="en-GB" sz="2400" dirty="0" smtClean="0">
                <a:latin typeface="Arial Rounded MT Bold" panose="020F0704030504030204" pitchFamily="34" charset="0"/>
              </a:rPr>
              <a:t>us hit our targets. </a:t>
            </a:r>
            <a:endParaRPr lang="en-GB" sz="2400" dirty="0">
              <a:latin typeface="Arial Rounded MT Bold" panose="020F0704030504030204" pitchFamily="34" charset="0"/>
            </a:endParaRPr>
          </a:p>
          <a:p>
            <a:endParaRPr lang="en-GB" dirty="0">
              <a:latin typeface="Arial Rounded MT Bold" panose="020F070403050403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8909" y="1515757"/>
            <a:ext cx="2501265" cy="14486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1050" y="2964415"/>
            <a:ext cx="3410827" cy="1557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0330" y="4810799"/>
            <a:ext cx="2139844" cy="1371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578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85235"/>
            <a:ext cx="9144000" cy="1018712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Play Day – What do we need to do?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14400" y="2070397"/>
            <a:ext cx="649659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Arial Rounded MT Bold" panose="020F0704030504030204" pitchFamily="34" charset="0"/>
              </a:rPr>
              <a:t>As part of the day we are encouraging </a:t>
            </a:r>
            <a:r>
              <a:rPr lang="en-GB" sz="2400" dirty="0" smtClean="0">
                <a:latin typeface="Arial Rounded MT Bold" panose="020F0704030504030204" pitchFamily="34" charset="0"/>
              </a:rPr>
              <a:t>you </a:t>
            </a:r>
            <a:r>
              <a:rPr lang="en-GB" sz="2400" dirty="0">
                <a:latin typeface="Arial Rounded MT Bold" panose="020F0704030504030204" pitchFamily="34" charset="0"/>
              </a:rPr>
              <a:t>to bring in a toy or game that </a:t>
            </a:r>
            <a:r>
              <a:rPr lang="en-GB" sz="2400" dirty="0" smtClean="0">
                <a:latin typeface="Arial Rounded MT Bold" panose="020F0704030504030204" pitchFamily="34" charset="0"/>
              </a:rPr>
              <a:t>you would </a:t>
            </a:r>
            <a:r>
              <a:rPr lang="en-GB" sz="2400" dirty="0">
                <a:latin typeface="Arial Rounded MT Bold" panose="020F0704030504030204" pitchFamily="34" charset="0"/>
              </a:rPr>
              <a:t>like to play with from home. </a:t>
            </a:r>
            <a:endParaRPr lang="en-GB" sz="2400" dirty="0" smtClean="0">
              <a:latin typeface="Arial Rounded MT Bold" panose="020F0704030504030204" pitchFamily="34" charset="0"/>
            </a:endParaRPr>
          </a:p>
          <a:p>
            <a:pPr algn="ctr"/>
            <a:endParaRPr lang="en-GB" sz="2400" dirty="0">
              <a:latin typeface="Arial Rounded MT Bold" panose="020F0704030504030204" pitchFamily="34" charset="0"/>
            </a:endParaRPr>
          </a:p>
          <a:p>
            <a:pPr algn="ctr"/>
            <a:r>
              <a:rPr lang="en-GB" sz="2400" dirty="0" smtClean="0">
                <a:latin typeface="Arial Rounded MT Bold" panose="020F0704030504030204" pitchFamily="34" charset="0"/>
              </a:rPr>
              <a:t>This </a:t>
            </a:r>
            <a:r>
              <a:rPr lang="en-GB" sz="2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must not be electronic or technology based</a:t>
            </a:r>
            <a:r>
              <a:rPr lang="en-GB" sz="24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.</a:t>
            </a:r>
          </a:p>
          <a:p>
            <a:pPr algn="ctr"/>
            <a:endParaRPr lang="en-GB" sz="2400" dirty="0">
              <a:latin typeface="Arial Rounded MT Bold" panose="020F0704030504030204" pitchFamily="34" charset="0"/>
            </a:endParaRPr>
          </a:p>
          <a:p>
            <a:pPr algn="ctr"/>
            <a:r>
              <a:rPr lang="en-GB" sz="2400" dirty="0" smtClean="0">
                <a:latin typeface="Arial Rounded MT Bold" panose="020F0704030504030204" pitchFamily="34" charset="0"/>
              </a:rPr>
              <a:t>You can </a:t>
            </a:r>
            <a:r>
              <a:rPr lang="en-GB" sz="2400" dirty="0">
                <a:latin typeface="Arial Rounded MT Bold" panose="020F0704030504030204" pitchFamily="34" charset="0"/>
              </a:rPr>
              <a:t>bring in up to three toys/games if </a:t>
            </a:r>
            <a:r>
              <a:rPr lang="en-GB" sz="2400" dirty="0" smtClean="0">
                <a:latin typeface="Arial Rounded MT Bold" panose="020F0704030504030204" pitchFamily="34" charset="0"/>
              </a:rPr>
              <a:t>you </a:t>
            </a:r>
            <a:r>
              <a:rPr lang="en-GB" sz="2400" dirty="0">
                <a:latin typeface="Arial Rounded MT Bold" panose="020F0704030504030204" pitchFamily="34" charset="0"/>
              </a:rPr>
              <a:t>wish, but they </a:t>
            </a:r>
            <a:r>
              <a:rPr lang="en-GB" sz="2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must be properly labelled </a:t>
            </a:r>
            <a:r>
              <a:rPr lang="en-GB" sz="2400" dirty="0">
                <a:latin typeface="Arial Rounded MT Bold" panose="020F0704030504030204" pitchFamily="34" charset="0"/>
              </a:rPr>
              <a:t>so as to avoid any misplacements!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8909" y="1515757"/>
            <a:ext cx="2501265" cy="14486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1050" y="2964415"/>
            <a:ext cx="3410827" cy="1557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0330" y="4810799"/>
            <a:ext cx="2139844" cy="1371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48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495</Words>
  <Application>Microsoft Office PowerPoint</Application>
  <PresentationFormat>Widescreen</PresentationFormat>
  <Paragraphs>52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Arial Black</vt:lpstr>
      <vt:lpstr>Arial Rounded MT Bold</vt:lpstr>
      <vt:lpstr>Bahnschrift SemiBold Condensed</vt:lpstr>
      <vt:lpstr>Calibri</vt:lpstr>
      <vt:lpstr>Calibri Light</vt:lpstr>
      <vt:lpstr>Office Theme</vt:lpstr>
      <vt:lpstr>School Council Assembly 23/04/24</vt:lpstr>
      <vt:lpstr>Who is on the School Council this year?</vt:lpstr>
      <vt:lpstr>What are the School Council focusing on this year?</vt:lpstr>
      <vt:lpstr>What are the School Council focusing on this year?</vt:lpstr>
      <vt:lpstr>What are the School Council focusing on this year?</vt:lpstr>
      <vt:lpstr>Our current focus!</vt:lpstr>
      <vt:lpstr>Play Day – Friday 26th April 2024</vt:lpstr>
      <vt:lpstr>Play Day – What do we need to do?</vt:lpstr>
    </vt:vector>
  </TitlesOfParts>
  <Company>Willows Timperley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Council Assembly 28/11/2023</dc:title>
  <dc:creator>Paul Jennings</dc:creator>
  <cp:lastModifiedBy>Paul Jennings</cp:lastModifiedBy>
  <cp:revision>9</cp:revision>
  <dcterms:created xsi:type="dcterms:W3CDTF">2023-11-26T14:37:22Z</dcterms:created>
  <dcterms:modified xsi:type="dcterms:W3CDTF">2024-04-21T12:23:46Z</dcterms:modified>
</cp:coreProperties>
</file>