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Lst>
  <p:notesMasterIdLst>
    <p:notesMasterId r:id="rId18"/>
  </p:notesMasterIdLst>
  <p:handoutMasterIdLst>
    <p:handoutMasterId r:id="rId19"/>
  </p:handoutMasterIdLst>
  <p:sldIdLst>
    <p:sldId id="256" r:id="rId5"/>
    <p:sldId id="294" r:id="rId6"/>
    <p:sldId id="280" r:id="rId7"/>
    <p:sldId id="302" r:id="rId8"/>
    <p:sldId id="281" r:id="rId9"/>
    <p:sldId id="303" r:id="rId10"/>
    <p:sldId id="304" r:id="rId11"/>
    <p:sldId id="289" r:id="rId12"/>
    <p:sldId id="263" r:id="rId13"/>
    <p:sldId id="306" r:id="rId14"/>
    <p:sldId id="266" r:id="rId15"/>
    <p:sldId id="270" r:id="rId16"/>
    <p:sldId id="298" r:id="rId17"/>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0" autoAdjust="0"/>
    <p:restoredTop sz="94660"/>
  </p:normalViewPr>
  <p:slideViewPr>
    <p:cSldViewPr>
      <p:cViewPr varScale="1">
        <p:scale>
          <a:sx n="115" d="100"/>
          <a:sy n="115" d="100"/>
        </p:scale>
        <p:origin x="147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366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n-GB"/>
          </a:p>
        </p:txBody>
      </p:sp>
      <p:sp>
        <p:nvSpPr>
          <p:cNvPr id="113667"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n-GB"/>
          </a:p>
        </p:txBody>
      </p:sp>
      <p:sp>
        <p:nvSpPr>
          <p:cNvPr id="113668"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n-GB"/>
          </a:p>
        </p:txBody>
      </p:sp>
      <p:sp>
        <p:nvSpPr>
          <p:cNvPr id="113669" name="Rectangle 5"/>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8DB3841-D75F-4027-B427-030D1117F9DD}"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cs typeface="+mn-cs"/>
              </a:defRPr>
            </a:lvl1pPr>
          </a:lstStyle>
          <a:p>
            <a:pPr>
              <a:defRPr/>
            </a:pPr>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cs typeface="+mn-cs"/>
              </a:defRPr>
            </a:lvl1pPr>
          </a:lstStyle>
          <a:p>
            <a:pPr>
              <a:defRPr/>
            </a:pPr>
            <a:fld id="{D1770B4F-1252-4D82-A7DE-8949F87AF8E8}" type="datetimeFigureOut">
              <a:rPr lang="en-US"/>
              <a:pPr>
                <a:defRPr/>
              </a:pPr>
              <a:t>7/4/2024</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cs typeface="+mn-cs"/>
              </a:defRPr>
            </a:lvl1pPr>
          </a:lstStyle>
          <a:p>
            <a:pPr>
              <a:defRPr/>
            </a:pPr>
            <a:endParaRPr lang="en-US"/>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3109B1A-C6A3-467F-9C42-72B593731E30}"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355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9A332384-CB61-4179-B356-C0B36AF7A390}" type="slidenum">
              <a:rPr lang="en-US" altLang="en-US">
                <a:latin typeface="Arial" panose="020B0604020202020204" pitchFamily="34" charset="0"/>
              </a:rPr>
              <a:pPr eaLnBrk="1" hangingPunct="1">
                <a:spcBef>
                  <a:spcPct val="0"/>
                </a:spcBef>
              </a:pPr>
              <a:t>1</a:t>
            </a:fld>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662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5B3BD8EA-FAF9-4839-80EB-5D42252232C5}" type="slidenum">
              <a:rPr lang="en-US" altLang="en-US">
                <a:solidFill>
                  <a:srgbClr val="000000"/>
                </a:solidFill>
                <a:latin typeface="Arial" panose="020B0604020202020204" pitchFamily="34" charset="0"/>
              </a:rPr>
              <a:pPr eaLnBrk="1" hangingPunct="1">
                <a:spcBef>
                  <a:spcPct val="0"/>
                </a:spcBef>
              </a:pPr>
              <a:t>8</a:t>
            </a:fld>
            <a:endParaRPr lang="en-US" altLang="en-US">
              <a:solidFill>
                <a:srgbClr val="000000"/>
              </a:solidFill>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Independence – putting on own coats, dressing/undressing selves, good toilet habits</a:t>
            </a:r>
          </a:p>
        </p:txBody>
      </p:sp>
      <p:sp>
        <p:nvSpPr>
          <p:cNvPr id="2867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2319CD7A-1A79-4B15-8D4B-3BEA33F3321E}" type="slidenum">
              <a:rPr lang="en-US" altLang="en-US">
                <a:latin typeface="Arial" panose="020B0604020202020204" pitchFamily="34" charset="0"/>
              </a:rPr>
              <a:pPr eaLnBrk="1" hangingPunct="1">
                <a:spcBef>
                  <a:spcPct val="0"/>
                </a:spcBef>
              </a:pPr>
              <a:t>9</a:t>
            </a:fld>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970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A7013872-DEF1-4162-8904-3CBBDB8A6340}" type="slidenum">
              <a:rPr lang="en-US" altLang="en-US">
                <a:latin typeface="Arial" panose="020B0604020202020204" pitchFamily="34" charset="0"/>
              </a:rPr>
              <a:pPr eaLnBrk="1" hangingPunct="1">
                <a:spcBef>
                  <a:spcPct val="0"/>
                </a:spcBef>
              </a:pPr>
              <a:t>11</a:t>
            </a:fld>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17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14D66BC3-7742-4700-B451-118F21772685}" type="slidenum">
              <a:rPr lang="en-US" altLang="en-US">
                <a:latin typeface="Arial" panose="020B0604020202020204" pitchFamily="34" charset="0"/>
              </a:rPr>
              <a:pPr eaLnBrk="1" hangingPunct="1">
                <a:spcBef>
                  <a:spcPct val="0"/>
                </a:spcBef>
              </a:pPr>
              <a:t>12</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42EB0472-952E-48BE-9ADC-FF173886379C}" type="slidenum">
              <a:rPr lang="en-GB" altLang="en-US"/>
              <a:pPr/>
              <a:t>‹#›</a:t>
            </a:fld>
            <a:endParaRPr lang="en-GB" altLang="en-US"/>
          </a:p>
        </p:txBody>
      </p:sp>
    </p:spTree>
    <p:extLst>
      <p:ext uri="{BB962C8B-B14F-4D97-AF65-F5344CB8AC3E}">
        <p14:creationId xmlns:p14="http://schemas.microsoft.com/office/powerpoint/2010/main" val="3591526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77554395-EC6C-447E-995D-9BBD868EA6B8}" type="slidenum">
              <a:rPr lang="en-GB" altLang="en-US"/>
              <a:pPr/>
              <a:t>‹#›</a:t>
            </a:fld>
            <a:endParaRPr lang="en-GB" altLang="en-US"/>
          </a:p>
        </p:txBody>
      </p:sp>
    </p:spTree>
    <p:extLst>
      <p:ext uri="{BB962C8B-B14F-4D97-AF65-F5344CB8AC3E}">
        <p14:creationId xmlns:p14="http://schemas.microsoft.com/office/powerpoint/2010/main" val="1592276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69FDBE5F-C640-424D-9CFC-0260AC16C0CB}" type="slidenum">
              <a:rPr lang="en-GB" altLang="en-US"/>
              <a:pPr/>
              <a:t>‹#›</a:t>
            </a:fld>
            <a:endParaRPr lang="en-GB" altLang="en-US"/>
          </a:p>
        </p:txBody>
      </p:sp>
    </p:spTree>
    <p:extLst>
      <p:ext uri="{BB962C8B-B14F-4D97-AF65-F5344CB8AC3E}">
        <p14:creationId xmlns:p14="http://schemas.microsoft.com/office/powerpoint/2010/main" val="200145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5771B933-028A-40AC-9E7A-4F2C95E3A249}" type="slidenum">
              <a:rPr lang="en-GB" altLang="en-US"/>
              <a:pPr/>
              <a:t>‹#›</a:t>
            </a:fld>
            <a:endParaRPr lang="en-GB" altLang="en-US"/>
          </a:p>
        </p:txBody>
      </p:sp>
    </p:spTree>
    <p:extLst>
      <p:ext uri="{BB962C8B-B14F-4D97-AF65-F5344CB8AC3E}">
        <p14:creationId xmlns:p14="http://schemas.microsoft.com/office/powerpoint/2010/main" val="2705672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fld id="{450AFF33-FC38-4E86-85E2-18BAED108325}" type="slidenum">
              <a:rPr lang="en-GB" altLang="en-US"/>
              <a:pPr/>
              <a:t>‹#›</a:t>
            </a:fld>
            <a:endParaRPr lang="en-GB" altLang="en-US"/>
          </a:p>
        </p:txBody>
      </p:sp>
    </p:spTree>
    <p:extLst>
      <p:ext uri="{BB962C8B-B14F-4D97-AF65-F5344CB8AC3E}">
        <p14:creationId xmlns:p14="http://schemas.microsoft.com/office/powerpoint/2010/main" val="1133138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2D358149-983F-4819-A16D-595EB8CDF51C}" type="slidenum">
              <a:rPr lang="en-GB" altLang="en-US"/>
              <a:pPr/>
              <a:t>‹#›</a:t>
            </a:fld>
            <a:endParaRPr lang="en-GB" altLang="en-US"/>
          </a:p>
        </p:txBody>
      </p:sp>
    </p:spTree>
    <p:extLst>
      <p:ext uri="{BB962C8B-B14F-4D97-AF65-F5344CB8AC3E}">
        <p14:creationId xmlns:p14="http://schemas.microsoft.com/office/powerpoint/2010/main" val="4261545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fld id="{EAB77C03-EF52-453E-BFE7-702F829ACCE0}" type="slidenum">
              <a:rPr lang="en-GB" altLang="en-US"/>
              <a:pPr/>
              <a:t>‹#›</a:t>
            </a:fld>
            <a:endParaRPr lang="en-GB" altLang="en-US"/>
          </a:p>
        </p:txBody>
      </p:sp>
    </p:spTree>
    <p:extLst>
      <p:ext uri="{BB962C8B-B14F-4D97-AF65-F5344CB8AC3E}">
        <p14:creationId xmlns:p14="http://schemas.microsoft.com/office/powerpoint/2010/main" val="905322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60CD6AD1-CFE8-49F4-899D-AC970D021888}" type="slidenum">
              <a:rPr lang="en-GB" altLang="en-US"/>
              <a:pPr/>
              <a:t>‹#›</a:t>
            </a:fld>
            <a:endParaRPr lang="en-GB" altLang="en-US"/>
          </a:p>
        </p:txBody>
      </p:sp>
    </p:spTree>
    <p:extLst>
      <p:ext uri="{BB962C8B-B14F-4D97-AF65-F5344CB8AC3E}">
        <p14:creationId xmlns:p14="http://schemas.microsoft.com/office/powerpoint/2010/main" val="2167541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7B682CE8-D865-461B-8008-0B2F65408D21}" type="slidenum">
              <a:rPr lang="en-GB" altLang="en-US"/>
              <a:pPr/>
              <a:t>‹#›</a:t>
            </a:fld>
            <a:endParaRPr lang="en-GB" altLang="en-US"/>
          </a:p>
        </p:txBody>
      </p:sp>
    </p:spTree>
    <p:extLst>
      <p:ext uri="{BB962C8B-B14F-4D97-AF65-F5344CB8AC3E}">
        <p14:creationId xmlns:p14="http://schemas.microsoft.com/office/powerpoint/2010/main" val="2687008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FDE6F954-A327-42A4-BB23-5C29CC49D380}" type="slidenum">
              <a:rPr lang="en-GB" altLang="en-US"/>
              <a:pPr/>
              <a:t>‹#›</a:t>
            </a:fld>
            <a:endParaRPr lang="en-GB" altLang="en-US"/>
          </a:p>
        </p:txBody>
      </p:sp>
    </p:spTree>
    <p:extLst>
      <p:ext uri="{BB962C8B-B14F-4D97-AF65-F5344CB8AC3E}">
        <p14:creationId xmlns:p14="http://schemas.microsoft.com/office/powerpoint/2010/main" val="802599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9EA55180-CE19-4DA6-9CF0-A6341CA8CDDB}" type="slidenum">
              <a:rPr lang="en-GB" altLang="en-US"/>
              <a:pPr/>
              <a:t>‹#›</a:t>
            </a:fld>
            <a:endParaRPr lang="en-GB" altLang="en-US"/>
          </a:p>
        </p:txBody>
      </p:sp>
    </p:spTree>
    <p:extLst>
      <p:ext uri="{BB962C8B-B14F-4D97-AF65-F5344CB8AC3E}">
        <p14:creationId xmlns:p14="http://schemas.microsoft.com/office/powerpoint/2010/main" val="1251571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fld id="{F4440871-CC4C-4B34-8E7A-6DC54548F167}" type="slidenum">
              <a:rPr lang="en-GB" altLang="en-US"/>
              <a:pPr/>
              <a:t>‹#›</a:t>
            </a:fld>
            <a:endParaRPr lang="en-GB" altLang="en-US"/>
          </a:p>
        </p:txBody>
      </p:sp>
    </p:spTree>
    <p:extLst>
      <p:ext uri="{BB962C8B-B14F-4D97-AF65-F5344CB8AC3E}">
        <p14:creationId xmlns:p14="http://schemas.microsoft.com/office/powerpoint/2010/main" val="2340438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C8F4AE8A-BF40-4DE2-B230-58CE1C0500DD}" type="slidenum">
              <a:rPr lang="en-GB" altLang="en-US"/>
              <a:pPr/>
              <a:t>‹#›</a:t>
            </a:fld>
            <a:endParaRPr lang="en-GB" altLang="en-US"/>
          </a:p>
        </p:txBody>
      </p:sp>
    </p:spTree>
    <p:extLst>
      <p:ext uri="{BB962C8B-B14F-4D97-AF65-F5344CB8AC3E}">
        <p14:creationId xmlns:p14="http://schemas.microsoft.com/office/powerpoint/2010/main" val="772180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9318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318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mn-cs"/>
              </a:defRPr>
            </a:lvl1pPr>
          </a:lstStyle>
          <a:p>
            <a:pPr>
              <a:defRPr/>
            </a:pPr>
            <a:endParaRPr lang="en-GB"/>
          </a:p>
        </p:txBody>
      </p:sp>
      <p:sp>
        <p:nvSpPr>
          <p:cNvPr id="9318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mn-cs"/>
              </a:defRPr>
            </a:lvl1pPr>
          </a:lstStyle>
          <a:p>
            <a:pPr>
              <a:defRPr/>
            </a:pPr>
            <a:endParaRPr lang="en-GB"/>
          </a:p>
        </p:txBody>
      </p:sp>
      <p:sp>
        <p:nvSpPr>
          <p:cNvPr id="9319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ADE7C4F-9947-452A-ADE9-591A9BA4EE8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fade">
                                      <p:cBhvr>
                                        <p:cTn id="7" dur="2000"/>
                                        <p:tgtEl>
                                          <p:spTgt spid="931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3187">
                                            <p:txEl>
                                              <p:pRg st="0" end="0"/>
                                            </p:txEl>
                                          </p:spTgt>
                                        </p:tgtEl>
                                        <p:attrNameLst>
                                          <p:attrName>style.visibility</p:attrName>
                                        </p:attrNameLst>
                                      </p:cBhvr>
                                      <p:to>
                                        <p:strVal val="visible"/>
                                      </p:to>
                                    </p:set>
                                    <p:animEffect transition="in" filter="fade">
                                      <p:cBhvr>
                                        <p:cTn id="12" dur="2000"/>
                                        <p:tgtEl>
                                          <p:spTgt spid="93187">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3187">
                                            <p:txEl>
                                              <p:pRg st="1" end="1"/>
                                            </p:txEl>
                                          </p:spTgt>
                                        </p:tgtEl>
                                        <p:attrNameLst>
                                          <p:attrName>style.visibility</p:attrName>
                                        </p:attrNameLst>
                                      </p:cBhvr>
                                      <p:to>
                                        <p:strVal val="visible"/>
                                      </p:to>
                                    </p:set>
                                    <p:animEffect transition="in" filter="fade">
                                      <p:cBhvr>
                                        <p:cTn id="15" dur="2000"/>
                                        <p:tgtEl>
                                          <p:spTgt spid="93187">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3187">
                                            <p:txEl>
                                              <p:pRg st="2" end="2"/>
                                            </p:txEl>
                                          </p:spTgt>
                                        </p:tgtEl>
                                        <p:attrNameLst>
                                          <p:attrName>style.visibility</p:attrName>
                                        </p:attrNameLst>
                                      </p:cBhvr>
                                      <p:to>
                                        <p:strVal val="visible"/>
                                      </p:to>
                                    </p:set>
                                    <p:animEffect transition="in" filter="fade">
                                      <p:cBhvr>
                                        <p:cTn id="18" dur="2000"/>
                                        <p:tgtEl>
                                          <p:spTgt spid="93187">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3187">
                                            <p:txEl>
                                              <p:pRg st="3" end="3"/>
                                            </p:txEl>
                                          </p:spTgt>
                                        </p:tgtEl>
                                        <p:attrNameLst>
                                          <p:attrName>style.visibility</p:attrName>
                                        </p:attrNameLst>
                                      </p:cBhvr>
                                      <p:to>
                                        <p:strVal val="visible"/>
                                      </p:to>
                                    </p:set>
                                    <p:animEffect transition="in" filter="fade">
                                      <p:cBhvr>
                                        <p:cTn id="21" dur="2000"/>
                                        <p:tgtEl>
                                          <p:spTgt spid="93187">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3187">
                                            <p:txEl>
                                              <p:pRg st="4" end="4"/>
                                            </p:txEl>
                                          </p:spTgt>
                                        </p:tgtEl>
                                        <p:attrNameLst>
                                          <p:attrName>style.visibility</p:attrName>
                                        </p:attrNameLst>
                                      </p:cBhvr>
                                      <p:to>
                                        <p:strVal val="visible"/>
                                      </p:to>
                                    </p:set>
                                    <p:animEffect transition="in" filter="fade">
                                      <p:cBhvr>
                                        <p:cTn id="24" dur="2000"/>
                                        <p:tgtEl>
                                          <p:spTgt spid="931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tmplLst>
          <p:tmpl lvl="1">
            <p:tnLst>
              <p:par>
                <p:cTn presetID="10" presetClass="entr" presetSubtype="0" fill="hold" nodeType="clickEffect">
                  <p:stCondLst>
                    <p:cond delay="0"/>
                  </p:stCondLst>
                  <p:childTnLst>
                    <p:set>
                      <p:cBhvr>
                        <p:cTn dur="1" fill="hold">
                          <p:stCondLst>
                            <p:cond delay="0"/>
                          </p:stCondLst>
                        </p:cTn>
                        <p:tgtEl>
                          <p:spTgt spid="93187"/>
                        </p:tgtEl>
                        <p:attrNameLst>
                          <p:attrName>style.visibility</p:attrName>
                        </p:attrNameLst>
                      </p:cBhvr>
                      <p:to>
                        <p:strVal val="visible"/>
                      </p:to>
                    </p:set>
                    <p:animEffect transition="in" filter="fade">
                      <p:cBhvr>
                        <p:cTn dur="2000"/>
                        <p:tgtEl>
                          <p:spTgt spid="93187"/>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93187"/>
                        </p:tgtEl>
                        <p:attrNameLst>
                          <p:attrName>style.visibility</p:attrName>
                        </p:attrNameLst>
                      </p:cBhvr>
                      <p:to>
                        <p:strVal val="visible"/>
                      </p:to>
                    </p:set>
                    <p:animEffect transition="in" filter="fade">
                      <p:cBhvr>
                        <p:cTn dur="2000"/>
                        <p:tgtEl>
                          <p:spTgt spid="93187"/>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93187"/>
                        </p:tgtEl>
                        <p:attrNameLst>
                          <p:attrName>style.visibility</p:attrName>
                        </p:attrNameLst>
                      </p:cBhvr>
                      <p:to>
                        <p:strVal val="visible"/>
                      </p:to>
                    </p:set>
                    <p:animEffect transition="in" filter="fade">
                      <p:cBhvr>
                        <p:cTn dur="2000"/>
                        <p:tgtEl>
                          <p:spTgt spid="93187"/>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93187"/>
                        </p:tgtEl>
                        <p:attrNameLst>
                          <p:attrName>style.visibility</p:attrName>
                        </p:attrNameLst>
                      </p:cBhvr>
                      <p:to>
                        <p:strVal val="visible"/>
                      </p:to>
                    </p:set>
                    <p:animEffect transition="in" filter="fade">
                      <p:cBhvr>
                        <p:cTn dur="2000"/>
                        <p:tgtEl>
                          <p:spTgt spid="93187"/>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93187"/>
                        </p:tgtEl>
                        <p:attrNameLst>
                          <p:attrName>style.visibility</p:attrName>
                        </p:attrNameLst>
                      </p:cBhvr>
                      <p:to>
                        <p:strVal val="visible"/>
                      </p:to>
                    </p:set>
                    <p:animEffect transition="in" filter="fade">
                      <p:cBhvr>
                        <p:cTn dur="2000"/>
                        <p:tgtEl>
                          <p:spTgt spid="9318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www.myembroiderysupplies.co.uk/"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3"/>
          <p:cNvSpPr>
            <a:spLocks noGrp="1" noChangeArrowheads="1"/>
          </p:cNvSpPr>
          <p:nvPr>
            <p:ph type="subTitle" idx="1"/>
          </p:nvPr>
        </p:nvSpPr>
        <p:spPr>
          <a:xfrm>
            <a:off x="1331640" y="3212976"/>
            <a:ext cx="6616973" cy="2808312"/>
          </a:xfrm>
        </p:spPr>
        <p:txBody>
          <a:bodyPr/>
          <a:lstStyle/>
          <a:p>
            <a:pPr eaLnBrk="1" hangingPunct="1"/>
            <a:r>
              <a:rPr lang="en-GB" altLang="en-US" sz="3600" dirty="0" smtClean="0"/>
              <a:t> Early Years Foundation Stage</a:t>
            </a:r>
          </a:p>
          <a:p>
            <a:pPr eaLnBrk="1" hangingPunct="1"/>
            <a:r>
              <a:rPr lang="en-GB" altLang="en-US" sz="3600" dirty="0" smtClean="0"/>
              <a:t>(EYFS)</a:t>
            </a:r>
          </a:p>
          <a:p>
            <a:pPr eaLnBrk="1" hangingPunct="1"/>
            <a:r>
              <a:rPr lang="en-GB" altLang="en-US" sz="3600" dirty="0" smtClean="0"/>
              <a:t>Information Evening</a:t>
            </a:r>
          </a:p>
          <a:p>
            <a:pPr eaLnBrk="1" hangingPunct="1"/>
            <a:r>
              <a:rPr lang="en-GB" altLang="en-US" sz="3600" dirty="0" smtClean="0"/>
              <a:t>Intake September 2024</a:t>
            </a:r>
          </a:p>
        </p:txBody>
      </p:sp>
      <p:pic>
        <p:nvPicPr>
          <p:cNvPr id="205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476250"/>
            <a:ext cx="3192462"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u="sng" dirty="0" smtClean="0"/>
              <a:t>Willows Staff Introductions</a:t>
            </a:r>
            <a:endParaRPr lang="en-GB" sz="3200" u="sng" dirty="0"/>
          </a:p>
        </p:txBody>
      </p:sp>
      <p:sp>
        <p:nvSpPr>
          <p:cNvPr id="17" name="Title 1"/>
          <p:cNvSpPr txBox="1">
            <a:spLocks/>
          </p:cNvSpPr>
          <p:nvPr/>
        </p:nvSpPr>
        <p:spPr bwMode="auto">
          <a:xfrm>
            <a:off x="684213" y="1268760"/>
            <a:ext cx="8229600" cy="5328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2"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altLang="en-US" sz="900" b="1" kern="0" dirty="0" smtClean="0"/>
              <a:t/>
            </a:r>
            <a:br>
              <a:rPr lang="en-US" altLang="en-US" sz="900" b="1" kern="0" dirty="0" smtClean="0"/>
            </a:br>
            <a:r>
              <a:rPr lang="en-US" altLang="en-US" sz="900" b="1" kern="0" dirty="0" smtClean="0"/>
              <a:t/>
            </a:r>
            <a:br>
              <a:rPr lang="en-US" altLang="en-US" sz="900" b="1" kern="0" dirty="0" smtClean="0"/>
            </a:br>
            <a:r>
              <a:rPr lang="en-US" altLang="en-US" sz="900" b="1" kern="0" dirty="0" smtClean="0"/>
              <a:t/>
            </a:r>
            <a:br>
              <a:rPr lang="en-US" altLang="en-US" sz="900" b="1" kern="0" dirty="0" smtClean="0"/>
            </a:br>
            <a:r>
              <a:rPr lang="en-US" altLang="en-US" sz="900" b="1" kern="0" dirty="0" smtClean="0"/>
              <a:t> </a:t>
            </a:r>
            <a:br>
              <a:rPr lang="en-US" altLang="en-US" sz="900" b="1" kern="0" dirty="0" smtClean="0"/>
            </a:br>
            <a:r>
              <a:rPr lang="en-US" altLang="en-US" sz="900" b="1" kern="0" dirty="0" smtClean="0"/>
              <a:t/>
            </a:r>
            <a:br>
              <a:rPr lang="en-US" altLang="en-US" sz="900" b="1" kern="0" dirty="0" smtClean="0"/>
            </a:br>
            <a:r>
              <a:rPr lang="en-US" altLang="en-US" sz="900" b="1" kern="0" dirty="0" smtClean="0"/>
              <a:t/>
            </a:r>
            <a:br>
              <a:rPr lang="en-US" altLang="en-US" sz="900" b="1" kern="0" dirty="0" smtClean="0"/>
            </a:br>
            <a:r>
              <a:rPr lang="en-US" altLang="en-US" sz="900" b="1" kern="0" dirty="0" smtClean="0"/>
              <a:t/>
            </a:r>
            <a:br>
              <a:rPr lang="en-US" altLang="en-US" sz="900" b="1" kern="0" dirty="0" smtClean="0"/>
            </a:br>
            <a:endParaRPr lang="en-US" altLang="en-US" sz="900" b="1" kern="0" dirty="0" smtClean="0"/>
          </a:p>
          <a:p>
            <a:r>
              <a:rPr lang="en-US" altLang="en-US" sz="2000" b="1" kern="0" dirty="0" smtClean="0"/>
              <a:t>Nursery STAFF</a:t>
            </a:r>
            <a:br>
              <a:rPr lang="en-US" altLang="en-US" sz="2000" b="1" kern="0" dirty="0" smtClean="0"/>
            </a:br>
            <a:r>
              <a:rPr lang="en-US" altLang="en-US" sz="2000" b="1" kern="0" dirty="0" smtClean="0"/>
              <a:t/>
            </a:r>
            <a:br>
              <a:rPr lang="en-US" altLang="en-US" sz="2000" b="1" kern="0" dirty="0" smtClean="0"/>
            </a:br>
            <a:r>
              <a:rPr lang="en-GB" sz="2000" b="1" kern="0" dirty="0" smtClean="0"/>
              <a:t>Teacher: </a:t>
            </a:r>
            <a:r>
              <a:rPr lang="en-GB" sz="2000" kern="0" dirty="0" smtClean="0"/>
              <a:t>Mrs Harry</a:t>
            </a:r>
            <a:br>
              <a:rPr lang="en-GB" sz="2000" kern="0" dirty="0" smtClean="0"/>
            </a:br>
            <a:r>
              <a:rPr lang="en-GB" sz="2000" kern="0" dirty="0" smtClean="0"/>
              <a:t/>
            </a:r>
            <a:br>
              <a:rPr lang="en-GB" sz="2000" kern="0" dirty="0" smtClean="0"/>
            </a:br>
            <a:r>
              <a:rPr lang="en-GB" sz="2000" b="1" kern="0" dirty="0" smtClean="0"/>
              <a:t>Teaching Assistant:</a:t>
            </a:r>
            <a:r>
              <a:rPr lang="en-GB" sz="2000" kern="0" dirty="0" smtClean="0"/>
              <a:t> Mrs Barter</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r>
              <a:rPr lang="en-GB" sz="2000" kern="0" dirty="0" smtClean="0"/>
              <a:t/>
            </a:r>
            <a:br>
              <a:rPr lang="en-GB" sz="2000" kern="0" dirty="0" smtClean="0"/>
            </a:br>
            <a:endParaRPr lang="en-GB" sz="2000" kern="0" dirty="0" smtClean="0"/>
          </a:p>
          <a:p>
            <a:r>
              <a:rPr lang="en-US" altLang="en-US" sz="2000" b="1" kern="0" dirty="0" smtClean="0">
                <a:solidFill>
                  <a:schemeClr val="tx1"/>
                </a:solidFill>
              </a:rPr>
              <a:t>Reception STAFF</a:t>
            </a:r>
            <a:br>
              <a:rPr lang="en-US" altLang="en-US" sz="2000" b="1" kern="0" dirty="0" smtClean="0">
                <a:solidFill>
                  <a:schemeClr val="tx1"/>
                </a:solidFill>
              </a:rPr>
            </a:br>
            <a:r>
              <a:rPr lang="en-US" altLang="en-US" sz="2000" b="1" kern="0" dirty="0" smtClean="0">
                <a:solidFill>
                  <a:schemeClr val="tx1"/>
                </a:solidFill>
              </a:rPr>
              <a:t/>
            </a:r>
            <a:br>
              <a:rPr lang="en-US" altLang="en-US" sz="2000" b="1" kern="0" dirty="0" smtClean="0">
                <a:solidFill>
                  <a:schemeClr val="tx1"/>
                </a:solidFill>
              </a:rPr>
            </a:br>
            <a:r>
              <a:rPr lang="en-US" altLang="en-US" sz="2000" b="1" u="sng" kern="0" dirty="0" smtClean="0">
                <a:solidFill>
                  <a:schemeClr val="tx1"/>
                </a:solidFill>
              </a:rPr>
              <a:t>ELM Base</a:t>
            </a:r>
            <a:r>
              <a:rPr lang="en-US" altLang="en-US" sz="2000" kern="0" dirty="0" smtClean="0">
                <a:solidFill>
                  <a:schemeClr val="tx1"/>
                </a:solidFill>
              </a:rPr>
              <a:t/>
            </a:r>
            <a:br>
              <a:rPr lang="en-US" altLang="en-US" sz="2000" kern="0" dirty="0" smtClean="0">
                <a:solidFill>
                  <a:schemeClr val="tx1"/>
                </a:solidFill>
              </a:rPr>
            </a:br>
            <a:r>
              <a:rPr lang="en-US" altLang="en-US" sz="2000" b="1" kern="0" dirty="0" smtClean="0">
                <a:solidFill>
                  <a:schemeClr val="tx1"/>
                </a:solidFill>
              </a:rPr>
              <a:t>Teacher: </a:t>
            </a:r>
            <a:r>
              <a:rPr lang="en-US" altLang="en-US" sz="2000" kern="0" dirty="0" err="1" smtClean="0">
                <a:solidFill>
                  <a:schemeClr val="tx1"/>
                </a:solidFill>
              </a:rPr>
              <a:t>Mrs</a:t>
            </a:r>
            <a:r>
              <a:rPr lang="en-US" altLang="en-US" sz="2000" kern="0" dirty="0" smtClean="0">
                <a:solidFill>
                  <a:schemeClr val="tx1"/>
                </a:solidFill>
              </a:rPr>
              <a:t> Mason</a:t>
            </a:r>
            <a:br>
              <a:rPr lang="en-US" altLang="en-US" sz="2000" kern="0" dirty="0" smtClean="0">
                <a:solidFill>
                  <a:schemeClr val="tx1"/>
                </a:solidFill>
              </a:rPr>
            </a:br>
            <a:r>
              <a:rPr lang="en-US" altLang="en-US" sz="2000" kern="0" dirty="0" smtClean="0">
                <a:solidFill>
                  <a:schemeClr val="tx1"/>
                </a:solidFill>
              </a:rPr>
              <a:t/>
            </a:r>
            <a:br>
              <a:rPr lang="en-US" altLang="en-US" sz="2000" kern="0" dirty="0" smtClean="0">
                <a:solidFill>
                  <a:schemeClr val="tx1"/>
                </a:solidFill>
              </a:rPr>
            </a:br>
            <a:r>
              <a:rPr lang="en-US" altLang="en-US" sz="2000" b="1" u="sng" kern="0" dirty="0" smtClean="0">
                <a:solidFill>
                  <a:schemeClr val="tx1"/>
                </a:solidFill>
              </a:rPr>
              <a:t>OAK Base</a:t>
            </a:r>
            <a:r>
              <a:rPr lang="en-US" altLang="en-US" sz="2000" kern="0" dirty="0" smtClean="0">
                <a:solidFill>
                  <a:schemeClr val="tx1"/>
                </a:solidFill>
              </a:rPr>
              <a:t/>
            </a:r>
            <a:br>
              <a:rPr lang="en-US" altLang="en-US" sz="2000" kern="0" dirty="0" smtClean="0">
                <a:solidFill>
                  <a:schemeClr val="tx1"/>
                </a:solidFill>
              </a:rPr>
            </a:br>
            <a:r>
              <a:rPr lang="en-US" altLang="en-US" sz="2000" b="1" kern="0" dirty="0" smtClean="0">
                <a:solidFill>
                  <a:schemeClr val="tx1"/>
                </a:solidFill>
              </a:rPr>
              <a:t>Teacher: </a:t>
            </a:r>
            <a:r>
              <a:rPr lang="en-US" altLang="en-US" sz="2000" kern="0" dirty="0" err="1" smtClean="0">
                <a:solidFill>
                  <a:schemeClr val="tx1"/>
                </a:solidFill>
              </a:rPr>
              <a:t>Mrs</a:t>
            </a:r>
            <a:r>
              <a:rPr lang="en-US" altLang="en-US" sz="2000" kern="0" dirty="0" smtClean="0">
                <a:solidFill>
                  <a:schemeClr val="tx1"/>
                </a:solidFill>
              </a:rPr>
              <a:t> Odell (M-W)</a:t>
            </a:r>
            <a:br>
              <a:rPr lang="en-US" altLang="en-US" sz="2000" kern="0" dirty="0" smtClean="0">
                <a:solidFill>
                  <a:schemeClr val="tx1"/>
                </a:solidFill>
              </a:rPr>
            </a:br>
            <a:r>
              <a:rPr lang="en-US" altLang="en-US" sz="2000" kern="0" dirty="0" err="1" smtClean="0">
                <a:solidFill>
                  <a:schemeClr val="tx1"/>
                </a:solidFill>
              </a:rPr>
              <a:t>Mrs</a:t>
            </a:r>
            <a:r>
              <a:rPr lang="en-US" altLang="en-US" sz="2000" kern="0" dirty="0" smtClean="0">
                <a:solidFill>
                  <a:schemeClr val="tx1"/>
                </a:solidFill>
              </a:rPr>
              <a:t> </a:t>
            </a:r>
            <a:r>
              <a:rPr lang="en-US" altLang="en-US" sz="2000" kern="0" dirty="0" err="1" smtClean="0">
                <a:solidFill>
                  <a:schemeClr val="tx1"/>
                </a:solidFill>
              </a:rPr>
              <a:t>Marenghi</a:t>
            </a:r>
            <a:r>
              <a:rPr lang="en-US" altLang="en-US" sz="2000" kern="0" dirty="0" smtClean="0">
                <a:solidFill>
                  <a:schemeClr val="tx1"/>
                </a:solidFill>
              </a:rPr>
              <a:t> (W-F)</a:t>
            </a:r>
            <a:br>
              <a:rPr lang="en-US" altLang="en-US" sz="2000" kern="0" dirty="0" smtClean="0">
                <a:solidFill>
                  <a:schemeClr val="tx1"/>
                </a:solidFill>
              </a:rPr>
            </a:br>
            <a:r>
              <a:rPr lang="en-US" altLang="en-US" sz="2000" kern="0" dirty="0" smtClean="0">
                <a:solidFill>
                  <a:schemeClr val="tx1"/>
                </a:solidFill>
              </a:rPr>
              <a:t/>
            </a:r>
            <a:br>
              <a:rPr lang="en-US" altLang="en-US" sz="2000" kern="0" dirty="0" smtClean="0">
                <a:solidFill>
                  <a:schemeClr val="tx1"/>
                </a:solidFill>
              </a:rPr>
            </a:br>
            <a:r>
              <a:rPr lang="en-US" altLang="en-US" sz="2000" b="1" kern="0" dirty="0" smtClean="0">
                <a:solidFill>
                  <a:schemeClr val="tx1"/>
                </a:solidFill>
              </a:rPr>
              <a:t>Teaching Assistants: </a:t>
            </a:r>
            <a:r>
              <a:rPr lang="en-US" altLang="en-US" sz="2000" kern="0" dirty="0" smtClean="0">
                <a:solidFill>
                  <a:schemeClr val="tx1"/>
                </a:solidFill>
              </a:rPr>
              <a:t/>
            </a:r>
            <a:br>
              <a:rPr lang="en-US" altLang="en-US" sz="2000" kern="0" dirty="0" smtClean="0">
                <a:solidFill>
                  <a:schemeClr val="tx1"/>
                </a:solidFill>
              </a:rPr>
            </a:br>
            <a:r>
              <a:rPr lang="en-US" altLang="en-US" sz="2000" kern="0" dirty="0" err="1" smtClean="0">
                <a:solidFill>
                  <a:schemeClr val="tx1"/>
                </a:solidFill>
              </a:rPr>
              <a:t>Mrs</a:t>
            </a:r>
            <a:r>
              <a:rPr lang="en-US" altLang="en-US" sz="2000" kern="0" dirty="0" smtClean="0">
                <a:solidFill>
                  <a:schemeClr val="tx1"/>
                </a:solidFill>
              </a:rPr>
              <a:t> Riley </a:t>
            </a:r>
            <a:br>
              <a:rPr lang="en-US" altLang="en-US" sz="2000" kern="0" dirty="0" smtClean="0">
                <a:solidFill>
                  <a:schemeClr val="tx1"/>
                </a:solidFill>
              </a:rPr>
            </a:br>
            <a:r>
              <a:rPr lang="en-US" altLang="en-US" sz="2000" kern="0" dirty="0" err="1" smtClean="0">
                <a:solidFill>
                  <a:schemeClr val="tx1"/>
                </a:solidFill>
              </a:rPr>
              <a:t>Mrs</a:t>
            </a:r>
            <a:r>
              <a:rPr lang="en-US" altLang="en-US" sz="2000" kern="0" dirty="0" smtClean="0">
                <a:solidFill>
                  <a:schemeClr val="tx1"/>
                </a:solidFill>
              </a:rPr>
              <a:t> Bradley</a:t>
            </a:r>
          </a:p>
          <a:p>
            <a:r>
              <a:rPr lang="en-US" altLang="en-US" sz="2000" kern="0" dirty="0" err="1" smtClean="0">
                <a:solidFill>
                  <a:schemeClr val="tx1"/>
                </a:solidFill>
              </a:rPr>
              <a:t>Mr</a:t>
            </a:r>
            <a:r>
              <a:rPr lang="en-US" altLang="en-US" sz="2000" kern="0" dirty="0" smtClean="0">
                <a:solidFill>
                  <a:schemeClr val="tx1"/>
                </a:solidFill>
              </a:rPr>
              <a:t> </a:t>
            </a:r>
            <a:r>
              <a:rPr lang="en-US" altLang="en-US" sz="2000" kern="0" dirty="0" err="1" smtClean="0">
                <a:solidFill>
                  <a:schemeClr val="tx1"/>
                </a:solidFill>
              </a:rPr>
              <a:t>Warbrick</a:t>
            </a:r>
            <a:r>
              <a:rPr lang="en-US" altLang="en-US" sz="3600" kern="0" dirty="0" smtClean="0">
                <a:solidFill>
                  <a:schemeClr val="tx1"/>
                </a:solidFill>
              </a:rPr>
              <a:t/>
            </a:r>
            <a:br>
              <a:rPr lang="en-US" altLang="en-US" sz="3600" kern="0" dirty="0" smtClean="0">
                <a:solidFill>
                  <a:schemeClr val="tx1"/>
                </a:solidFill>
              </a:rPr>
            </a:br>
            <a:endParaRPr lang="en-US" altLang="en-US" sz="3600" kern="0" dirty="0" smtClean="0">
              <a:solidFill>
                <a:schemeClr val="tx1"/>
              </a:solidFill>
            </a:endParaRPr>
          </a:p>
        </p:txBody>
      </p:sp>
    </p:spTree>
    <p:extLst>
      <p:ext uri="{BB962C8B-B14F-4D97-AF65-F5344CB8AC3E}">
        <p14:creationId xmlns:p14="http://schemas.microsoft.com/office/powerpoint/2010/main" val="5829591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a:xfrm>
            <a:off x="684213" y="1916113"/>
            <a:ext cx="8229600" cy="792162"/>
          </a:xfrm>
        </p:spPr>
        <p:txBody>
          <a:bodyPr/>
          <a:lstStyle/>
          <a:p>
            <a:r>
              <a:rPr lang="en-GB" altLang="en-US" b="1" dirty="0" smtClean="0"/>
              <a:t/>
            </a:r>
            <a:br>
              <a:rPr lang="en-GB" altLang="en-US" b="1" dirty="0" smtClean="0"/>
            </a:br>
            <a:r>
              <a:rPr lang="en-GB" altLang="en-US" b="1" dirty="0" smtClean="0"/>
              <a:t/>
            </a:r>
            <a:br>
              <a:rPr lang="en-GB" altLang="en-US" b="1" dirty="0" smtClean="0"/>
            </a:br>
            <a:r>
              <a:rPr lang="en-GB" altLang="en-US" b="1" dirty="0" smtClean="0"/>
              <a:t/>
            </a:r>
            <a:br>
              <a:rPr lang="en-GB" altLang="en-US" b="1" dirty="0" smtClean="0"/>
            </a:br>
            <a:r>
              <a:rPr lang="en-GB" altLang="en-US" b="1" dirty="0" smtClean="0"/>
              <a:t/>
            </a:r>
            <a:br>
              <a:rPr lang="en-GB" altLang="en-US" b="1" dirty="0" smtClean="0"/>
            </a:br>
            <a:r>
              <a:rPr lang="en-GB" altLang="en-US" b="1" dirty="0" smtClean="0"/>
              <a:t/>
            </a:r>
            <a:br>
              <a:rPr lang="en-GB" altLang="en-US" b="1" dirty="0" smtClean="0"/>
            </a:br>
            <a:r>
              <a:rPr lang="en-GB" altLang="en-US" b="1" dirty="0"/>
              <a:t/>
            </a:r>
            <a:br>
              <a:rPr lang="en-GB" altLang="en-US" b="1" dirty="0"/>
            </a:br>
            <a:r>
              <a:rPr lang="en-GB" altLang="en-US" b="1" dirty="0" smtClean="0"/>
              <a:t/>
            </a:r>
            <a:br>
              <a:rPr lang="en-GB" altLang="en-US" b="1" dirty="0" smtClean="0"/>
            </a:br>
            <a:r>
              <a:rPr lang="en-GB" altLang="en-US" b="1" dirty="0" smtClean="0"/>
              <a:t/>
            </a:r>
            <a:br>
              <a:rPr lang="en-GB" altLang="en-US" b="1" dirty="0" smtClean="0"/>
            </a:br>
            <a:r>
              <a:rPr lang="en-GB" altLang="en-US" sz="2800" b="1" u="sng" dirty="0" smtClean="0">
                <a:solidFill>
                  <a:schemeClr val="tx1"/>
                </a:solidFill>
              </a:rPr>
              <a:t>EYFS </a:t>
            </a:r>
            <a:r>
              <a:rPr lang="en-GB" altLang="en-US" sz="2800" b="1" dirty="0" smtClean="0">
                <a:solidFill>
                  <a:schemeClr val="tx1"/>
                </a:solidFill>
              </a:rPr>
              <a:t/>
            </a:r>
            <a:br>
              <a:rPr lang="en-GB" altLang="en-US" sz="2800" b="1" dirty="0" smtClean="0">
                <a:solidFill>
                  <a:schemeClr val="tx1"/>
                </a:solidFill>
              </a:rPr>
            </a:br>
            <a:r>
              <a:rPr lang="en-GB" altLang="en-US" sz="2800" b="1" dirty="0" smtClean="0">
                <a:solidFill>
                  <a:schemeClr val="tx1"/>
                </a:solidFill>
              </a:rPr>
              <a:t/>
            </a:r>
            <a:br>
              <a:rPr lang="en-GB" altLang="en-US" sz="2800" b="1" dirty="0" smtClean="0">
                <a:solidFill>
                  <a:schemeClr val="tx1"/>
                </a:solidFill>
              </a:rPr>
            </a:br>
            <a:r>
              <a:rPr lang="en-GB" altLang="en-US" sz="2800" b="1" dirty="0" smtClean="0">
                <a:solidFill>
                  <a:schemeClr val="tx1"/>
                </a:solidFill>
              </a:rPr>
              <a:t>    </a:t>
            </a:r>
            <a:r>
              <a:rPr lang="en-GB" altLang="en-US" sz="2400" dirty="0" smtClean="0">
                <a:solidFill>
                  <a:schemeClr val="tx1"/>
                </a:solidFill>
              </a:rPr>
              <a:t>Nursery are in one room with their teacher and TA. As the  children do not all come full time they will see different children on different days.</a:t>
            </a:r>
            <a:br>
              <a:rPr lang="en-GB" altLang="en-US" sz="2400" dirty="0" smtClean="0">
                <a:solidFill>
                  <a:schemeClr val="tx1"/>
                </a:solidFill>
              </a:rPr>
            </a:br>
            <a:r>
              <a:rPr lang="en-GB" altLang="en-US" sz="2400" dirty="0">
                <a:solidFill>
                  <a:schemeClr val="tx1"/>
                </a:solidFill>
              </a:rPr>
              <a:t/>
            </a:r>
            <a:br>
              <a:rPr lang="en-GB" altLang="en-US" sz="2400" dirty="0">
                <a:solidFill>
                  <a:schemeClr val="tx1"/>
                </a:solidFill>
              </a:rPr>
            </a:br>
            <a:r>
              <a:rPr lang="en-GB" altLang="en-US" sz="2400" dirty="0" smtClean="0">
                <a:solidFill>
                  <a:schemeClr val="tx1"/>
                </a:solidFill>
              </a:rPr>
              <a:t>     We </a:t>
            </a:r>
            <a:r>
              <a:rPr lang="en-GB" altLang="en-US" sz="2400" dirty="0">
                <a:solidFill>
                  <a:schemeClr val="tx1"/>
                </a:solidFill>
              </a:rPr>
              <a:t>have a large outdoor space and </a:t>
            </a:r>
            <a:r>
              <a:rPr lang="en-GB" altLang="en-US" sz="2400" dirty="0" smtClean="0">
                <a:solidFill>
                  <a:schemeClr val="tx1"/>
                </a:solidFill>
              </a:rPr>
              <a:t>Reception </a:t>
            </a:r>
            <a:r>
              <a:rPr lang="en-GB" altLang="en-US" sz="2400" dirty="0">
                <a:solidFill>
                  <a:schemeClr val="tx1"/>
                </a:solidFill>
              </a:rPr>
              <a:t>classes and </a:t>
            </a:r>
            <a:r>
              <a:rPr lang="en-GB" altLang="en-US" sz="2400" dirty="0" smtClean="0">
                <a:solidFill>
                  <a:schemeClr val="tx1"/>
                </a:solidFill>
              </a:rPr>
              <a:t>Nursery mix together in this area. In </a:t>
            </a:r>
            <a:r>
              <a:rPr lang="en-GB" altLang="en-US" sz="2400" dirty="0">
                <a:solidFill>
                  <a:schemeClr val="tx1"/>
                </a:solidFill>
              </a:rPr>
              <a:t>addition Nursery have a separate outdoor </a:t>
            </a:r>
            <a:r>
              <a:rPr lang="en-GB" altLang="en-US" sz="2400" dirty="0" smtClean="0">
                <a:solidFill>
                  <a:schemeClr val="tx1"/>
                </a:solidFill>
              </a:rPr>
              <a:t>space.</a:t>
            </a:r>
            <a:br>
              <a:rPr lang="en-GB" altLang="en-US" sz="2400" dirty="0" smtClean="0">
                <a:solidFill>
                  <a:schemeClr val="tx1"/>
                </a:solidFill>
              </a:rPr>
            </a:br>
            <a:r>
              <a:rPr lang="en-GB" altLang="en-US" sz="2400" dirty="0">
                <a:solidFill>
                  <a:schemeClr val="tx1"/>
                </a:solidFill>
              </a:rPr>
              <a:t/>
            </a:r>
            <a:br>
              <a:rPr lang="en-GB" altLang="en-US" sz="2400" dirty="0">
                <a:solidFill>
                  <a:schemeClr val="tx1"/>
                </a:solidFill>
              </a:rPr>
            </a:br>
            <a:r>
              <a:rPr lang="en-GB" altLang="en-US" sz="2400" dirty="0" smtClean="0">
                <a:solidFill>
                  <a:schemeClr val="tx1"/>
                </a:solidFill>
              </a:rPr>
              <a:t>Reception children will be split into two bases  </a:t>
            </a:r>
            <a:br>
              <a:rPr lang="en-GB" altLang="en-US" sz="2400" dirty="0" smtClean="0">
                <a:solidFill>
                  <a:schemeClr val="tx1"/>
                </a:solidFill>
              </a:rPr>
            </a:br>
            <a:r>
              <a:rPr lang="en-GB" altLang="en-US" sz="2400" dirty="0" smtClean="0">
                <a:solidFill>
                  <a:schemeClr val="tx1"/>
                </a:solidFill>
              </a:rPr>
              <a:t>(Elm and Oak)</a:t>
            </a:r>
            <a:br>
              <a:rPr lang="en-GB" altLang="en-US" sz="2400" dirty="0" smtClean="0">
                <a:solidFill>
                  <a:schemeClr val="tx1"/>
                </a:solidFill>
              </a:rPr>
            </a:br>
            <a:r>
              <a:rPr lang="en-GB" altLang="en-US" sz="2400" dirty="0" smtClean="0">
                <a:solidFill>
                  <a:schemeClr val="tx1"/>
                </a:solidFill>
              </a:rPr>
              <a:t>     Once all the visits have taken place you will be informed which base your child will be in.</a:t>
            </a:r>
            <a:br>
              <a:rPr lang="en-GB" altLang="en-US" sz="2400" dirty="0" smtClean="0">
                <a:solidFill>
                  <a:schemeClr val="tx1"/>
                </a:solidFill>
              </a:rPr>
            </a:br>
            <a:r>
              <a:rPr lang="en-GB" altLang="en-US" sz="2400" dirty="0" smtClean="0">
                <a:solidFill>
                  <a:schemeClr val="tx1"/>
                </a:solidFill>
              </a:rPr>
              <a:t>      The Reception teachers </a:t>
            </a:r>
            <a:r>
              <a:rPr lang="en-GB" altLang="en-US" sz="2400" dirty="0">
                <a:solidFill>
                  <a:schemeClr val="tx1"/>
                </a:solidFill>
              </a:rPr>
              <a:t>plan together and the children experience the same curriculum.</a:t>
            </a:r>
            <a:r>
              <a:rPr lang="en-GB" altLang="en-US" sz="2400" dirty="0" smtClean="0">
                <a:solidFill>
                  <a:schemeClr val="tx1"/>
                </a:solidFill>
              </a:rPr>
              <a:t/>
            </a:r>
            <a:br>
              <a:rPr lang="en-GB" altLang="en-US" sz="2400" dirty="0" smtClean="0">
                <a:solidFill>
                  <a:schemeClr val="tx1"/>
                </a:solidFill>
              </a:rPr>
            </a:br>
            <a:r>
              <a:rPr lang="en-GB" altLang="en-US" sz="2400" dirty="0" smtClean="0">
                <a:solidFill>
                  <a:schemeClr val="tx1"/>
                </a:solidFill>
              </a:rPr>
              <a:t/>
            </a:r>
            <a:br>
              <a:rPr lang="en-GB" altLang="en-US" sz="2400" dirty="0" smtClean="0">
                <a:solidFill>
                  <a:schemeClr val="tx1"/>
                </a:solidFill>
              </a:rPr>
            </a:br>
            <a:r>
              <a:rPr lang="en-GB" altLang="en-US" sz="2400" dirty="0" smtClean="0">
                <a:solidFill>
                  <a:schemeClr val="tx1"/>
                </a:solidFill>
              </a:rPr>
              <a:t/>
            </a:r>
            <a:br>
              <a:rPr lang="en-GB" altLang="en-US" sz="2400" dirty="0" smtClean="0">
                <a:solidFill>
                  <a:schemeClr val="tx1"/>
                </a:solidFill>
              </a:rPr>
            </a:br>
            <a:r>
              <a:rPr lang="en-GB" altLang="en-US" sz="2800" dirty="0" smtClean="0">
                <a:solidFill>
                  <a:schemeClr val="tx1"/>
                </a:solidFill>
              </a:rPr>
              <a:t/>
            </a:r>
            <a:br>
              <a:rPr lang="en-GB" altLang="en-US" sz="2800" dirty="0" smtClean="0">
                <a:solidFill>
                  <a:schemeClr val="tx1"/>
                </a:solidFill>
              </a:rPr>
            </a:br>
            <a:r>
              <a:rPr lang="en-GB" altLang="en-US" sz="2800" dirty="0" smtClean="0">
                <a:solidFill>
                  <a:schemeClr val="tx1"/>
                </a:solidFill>
              </a:rPr>
              <a:t/>
            </a:r>
            <a:br>
              <a:rPr lang="en-GB" altLang="en-US" sz="2800" dirty="0" smtClean="0">
                <a:solidFill>
                  <a:schemeClr val="tx1"/>
                </a:solidFill>
              </a:rPr>
            </a:br>
            <a:r>
              <a:rPr lang="en-GB" altLang="en-US" sz="2800" dirty="0" smtClean="0">
                <a:solidFill>
                  <a:schemeClr val="tx1"/>
                </a:solidFill>
              </a:rPr>
              <a:t/>
            </a:r>
            <a:br>
              <a:rPr lang="en-GB" altLang="en-US" sz="2800" dirty="0" smtClean="0">
                <a:solidFill>
                  <a:schemeClr val="tx1"/>
                </a:solidFill>
              </a:rPr>
            </a:br>
            <a:r>
              <a:rPr lang="en-GB" altLang="en-US" b="1" dirty="0" smtClean="0"/>
              <a:t/>
            </a:r>
            <a:br>
              <a:rPr lang="en-GB" altLang="en-US" b="1" dirty="0" smtClean="0"/>
            </a:br>
            <a:endParaRPr lang="en-GB" altLang="en-US" b="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Title 1"/>
          <p:cNvSpPr>
            <a:spLocks noGrp="1"/>
          </p:cNvSpPr>
          <p:nvPr>
            <p:ph type="title"/>
          </p:nvPr>
        </p:nvSpPr>
        <p:spPr>
          <a:xfrm>
            <a:off x="539552" y="696913"/>
            <a:ext cx="8229600" cy="1143000"/>
          </a:xfrm>
        </p:spPr>
        <p:txBody>
          <a:bodyPr/>
          <a:lstStyle/>
          <a:p>
            <a:r>
              <a:rPr lang="en-GB" sz="3200" b="1" u="sng" dirty="0" smtClean="0"/>
              <a:t>Nursery </a:t>
            </a:r>
            <a:r>
              <a:rPr lang="en-GB" altLang="en-US" sz="3200" b="1" u="sng" dirty="0" smtClean="0"/>
              <a:t>Visits</a:t>
            </a:r>
          </a:p>
        </p:txBody>
      </p:sp>
      <p:sp>
        <p:nvSpPr>
          <p:cNvPr id="3" name="Content Placeholder 2"/>
          <p:cNvSpPr>
            <a:spLocks noGrp="1"/>
          </p:cNvSpPr>
          <p:nvPr>
            <p:ph idx="1"/>
          </p:nvPr>
        </p:nvSpPr>
        <p:spPr>
          <a:xfrm>
            <a:off x="1475656" y="1839913"/>
            <a:ext cx="7222256" cy="3954462"/>
          </a:xfrm>
        </p:spPr>
        <p:txBody>
          <a:bodyPr/>
          <a:lstStyle/>
          <a:p>
            <a:pPr marL="0" indent="0">
              <a:buNone/>
              <a:defRPr/>
            </a:pPr>
            <a:r>
              <a:rPr lang="en-GB" dirty="0"/>
              <a:t/>
            </a:r>
            <a:br>
              <a:rPr lang="en-GB" dirty="0"/>
            </a:br>
            <a:r>
              <a:rPr lang="en-GB" sz="2400" b="1" dirty="0" smtClean="0"/>
              <a:t>Wednesday 4</a:t>
            </a:r>
            <a:r>
              <a:rPr lang="en-GB" sz="2400" b="1" baseline="30000" dirty="0" smtClean="0"/>
              <a:t>th</a:t>
            </a:r>
            <a:r>
              <a:rPr lang="en-GB" sz="2400" b="1" dirty="0" smtClean="0"/>
              <a:t> September  </a:t>
            </a:r>
            <a:r>
              <a:rPr lang="en-GB" sz="2400" dirty="0" smtClean="0"/>
              <a:t>– Reserved for home visits. </a:t>
            </a:r>
          </a:p>
          <a:p>
            <a:pPr marL="0" indent="0">
              <a:buNone/>
              <a:defRPr/>
            </a:pPr>
            <a:endParaRPr lang="en-GB" sz="2400" b="1" dirty="0" smtClean="0"/>
          </a:p>
          <a:p>
            <a:pPr marL="0" indent="0">
              <a:buNone/>
              <a:defRPr/>
            </a:pPr>
            <a:r>
              <a:rPr lang="en-GB" sz="2400" b="1" dirty="0" smtClean="0"/>
              <a:t>Thursday 5</a:t>
            </a:r>
            <a:r>
              <a:rPr lang="en-GB" sz="2400" b="1" baseline="30000" dirty="0" smtClean="0"/>
              <a:t>th</a:t>
            </a:r>
            <a:r>
              <a:rPr lang="en-GB" sz="2400" b="1" dirty="0" smtClean="0"/>
              <a:t> / Friday 6</a:t>
            </a:r>
            <a:r>
              <a:rPr lang="en-GB" sz="2400" b="1" baseline="30000" dirty="0" smtClean="0"/>
              <a:t>th </a:t>
            </a:r>
            <a:r>
              <a:rPr lang="en-GB" sz="2400" b="1" dirty="0" smtClean="0"/>
              <a:t> September </a:t>
            </a:r>
            <a:r>
              <a:rPr lang="en-GB" sz="2400" dirty="0" smtClean="0"/>
              <a:t>– All children to visit school with 1 parent (no younger siblings) </a:t>
            </a:r>
          </a:p>
          <a:p>
            <a:pPr marL="0" indent="0">
              <a:buNone/>
              <a:defRPr/>
            </a:pPr>
            <a:r>
              <a:rPr lang="en-GB" sz="2400" dirty="0" smtClean="0"/>
              <a:t>Please sign up tonight. (See Mrs Harry)</a:t>
            </a:r>
            <a:endParaRPr lang="en-GB" sz="2400" dirty="0"/>
          </a:p>
        </p:txBody>
      </p:sp>
    </p:spTree>
    <p:extLst>
      <p:ext uri="{BB962C8B-B14F-4D97-AF65-F5344CB8AC3E}">
        <p14:creationId xmlns:p14="http://schemas.microsoft.com/office/powerpoint/2010/main" val="19455711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itle 1"/>
          <p:cNvSpPr>
            <a:spLocks noGrp="1"/>
          </p:cNvSpPr>
          <p:nvPr>
            <p:ph type="title"/>
          </p:nvPr>
        </p:nvSpPr>
        <p:spPr>
          <a:xfrm>
            <a:off x="468313" y="0"/>
            <a:ext cx="8229600" cy="1143000"/>
          </a:xfrm>
        </p:spPr>
        <p:txBody>
          <a:bodyPr/>
          <a:lstStyle/>
          <a:p>
            <a:r>
              <a:rPr lang="en-GB" altLang="en-US" sz="3200" b="1" u="sng" dirty="0" smtClean="0">
                <a:solidFill>
                  <a:schemeClr val="tx1"/>
                </a:solidFill>
              </a:rPr>
              <a:t>Reception Visits</a:t>
            </a:r>
            <a:r>
              <a:rPr lang="en-GB" altLang="en-US" b="1" dirty="0" smtClean="0">
                <a:solidFill>
                  <a:schemeClr val="tx1"/>
                </a:solidFill>
              </a:rPr>
              <a:t/>
            </a:r>
            <a:br>
              <a:rPr lang="en-GB" altLang="en-US" b="1" dirty="0" smtClean="0">
                <a:solidFill>
                  <a:schemeClr val="tx1"/>
                </a:solidFill>
              </a:rPr>
            </a:br>
            <a:endParaRPr lang="en-GB" altLang="en-US" sz="1600" b="1" dirty="0" smtClean="0">
              <a:solidFill>
                <a:schemeClr val="tx1"/>
              </a:solidFill>
            </a:endParaRPr>
          </a:p>
        </p:txBody>
      </p:sp>
      <p:sp>
        <p:nvSpPr>
          <p:cNvPr id="3" name="Content Placeholder 2"/>
          <p:cNvSpPr>
            <a:spLocks noGrp="1"/>
          </p:cNvSpPr>
          <p:nvPr>
            <p:ph idx="1"/>
          </p:nvPr>
        </p:nvSpPr>
        <p:spPr>
          <a:xfrm>
            <a:off x="1187624" y="1412776"/>
            <a:ext cx="7848872" cy="4525963"/>
          </a:xfrm>
        </p:spPr>
        <p:txBody>
          <a:bodyPr/>
          <a:lstStyle/>
          <a:p>
            <a:pPr marL="0" indent="0">
              <a:buNone/>
              <a:defRPr/>
            </a:pPr>
            <a:r>
              <a:rPr lang="en-GB" sz="1800" b="1" dirty="0" smtClean="0"/>
              <a:t>New Willows children only are invited to a visit</a:t>
            </a:r>
            <a:endParaRPr lang="en-GB" sz="1800" dirty="0"/>
          </a:p>
          <a:p>
            <a:pPr marL="0" indent="0" algn="ctr">
              <a:buNone/>
              <a:defRPr/>
            </a:pPr>
            <a:r>
              <a:rPr lang="en-GB" sz="1800" dirty="0" smtClean="0"/>
              <a:t>Monday 15</a:t>
            </a:r>
            <a:r>
              <a:rPr lang="en-GB" sz="1800" baseline="30000" dirty="0" smtClean="0"/>
              <a:t>th</a:t>
            </a:r>
            <a:r>
              <a:rPr lang="en-GB" sz="1800" dirty="0" smtClean="0"/>
              <a:t> July 9.30am – 10.30am </a:t>
            </a:r>
            <a:endParaRPr lang="en-GB" sz="1800" dirty="0"/>
          </a:p>
          <a:p>
            <a:pPr marL="0" indent="0" algn="ctr">
              <a:buNone/>
              <a:defRPr/>
            </a:pPr>
            <a:r>
              <a:rPr lang="en-GB" sz="1800" dirty="0" smtClean="0"/>
              <a:t>(Parents are invited to stay for this visit)</a:t>
            </a:r>
          </a:p>
          <a:p>
            <a:pPr marL="0" indent="0" algn="ctr">
              <a:buNone/>
              <a:defRPr/>
            </a:pPr>
            <a:r>
              <a:rPr lang="en-GB" sz="1800" dirty="0" smtClean="0"/>
              <a:t>Thursday 18</a:t>
            </a:r>
            <a:r>
              <a:rPr lang="en-GB" sz="1800" baseline="30000" dirty="0" smtClean="0"/>
              <a:t>th</a:t>
            </a:r>
            <a:r>
              <a:rPr lang="en-GB" sz="1800" dirty="0" smtClean="0"/>
              <a:t> July 9.30am – 10.30am</a:t>
            </a:r>
          </a:p>
          <a:p>
            <a:pPr marL="0" indent="0" algn="ctr">
              <a:buNone/>
              <a:defRPr/>
            </a:pPr>
            <a:r>
              <a:rPr lang="en-GB" sz="1800" dirty="0" smtClean="0"/>
              <a:t>(Parents do not stay for this visit)</a:t>
            </a:r>
          </a:p>
          <a:p>
            <a:pPr marL="0" indent="0">
              <a:buNone/>
              <a:defRPr/>
            </a:pPr>
            <a:r>
              <a:rPr lang="en-GB" sz="1800" b="1" dirty="0" smtClean="0"/>
              <a:t>Children moving up from the Willows’ Nursery </a:t>
            </a:r>
          </a:p>
          <a:p>
            <a:pPr marL="0" indent="0" algn="ctr">
              <a:buNone/>
              <a:defRPr/>
            </a:pPr>
            <a:r>
              <a:rPr lang="en-GB" sz="1800" dirty="0" smtClean="0"/>
              <a:t>Wednesday 17</a:t>
            </a:r>
            <a:r>
              <a:rPr lang="en-GB" sz="1800" baseline="30000" dirty="0" smtClean="0"/>
              <a:t>th</a:t>
            </a:r>
            <a:r>
              <a:rPr lang="en-GB" sz="1800" dirty="0" smtClean="0"/>
              <a:t> </a:t>
            </a:r>
            <a:r>
              <a:rPr lang="en-GB" sz="1800" smtClean="0"/>
              <a:t>July </a:t>
            </a:r>
            <a:r>
              <a:rPr lang="en-GB" sz="1800" smtClean="0"/>
              <a:t>1.30pm </a:t>
            </a:r>
            <a:r>
              <a:rPr lang="en-GB" sz="1800" smtClean="0"/>
              <a:t>-</a:t>
            </a:r>
            <a:r>
              <a:rPr lang="en-GB" sz="1800" smtClean="0"/>
              <a:t>2.30pm</a:t>
            </a:r>
            <a:endParaRPr lang="en-GB" sz="1800" dirty="0" smtClean="0"/>
          </a:p>
          <a:p>
            <a:pPr marL="0" indent="0" algn="ctr">
              <a:buFontTx/>
              <a:buNone/>
              <a:defRPr/>
            </a:pPr>
            <a:r>
              <a:rPr lang="en-GB" sz="1800" dirty="0" smtClean="0"/>
              <a:t>Children from The Willows Nursery, who normally attend on a Wednesday, will be collected by a member of staff from their classroom. Nursery children, who do not normally attend on a Wednesday should be brought to the EYFS Gate at </a:t>
            </a:r>
            <a:r>
              <a:rPr lang="en-GB" sz="1800" dirty="0" smtClean="0"/>
              <a:t>1.30pm</a:t>
            </a:r>
            <a:r>
              <a:rPr lang="en-GB" sz="1800" dirty="0" smtClean="0"/>
              <a:t>.</a:t>
            </a:r>
          </a:p>
          <a:p>
            <a:pPr marL="0" indent="0" algn="ctr">
              <a:buFontTx/>
              <a:buNone/>
              <a:defRPr/>
            </a:pPr>
            <a:r>
              <a:rPr lang="en-GB" sz="1800" dirty="0" smtClean="0"/>
              <a:t>(Parents do not stay for this visit)</a:t>
            </a:r>
          </a:p>
          <a:p>
            <a:pPr marL="0" indent="0">
              <a:buFontTx/>
              <a:buNone/>
              <a:defRPr/>
            </a:pPr>
            <a:endParaRPr lang="en-GB" dirty="0" smtClean="0"/>
          </a:p>
          <a:p>
            <a:pPr marL="0" indent="0">
              <a:defRPr/>
            </a:pPr>
            <a:endParaRPr lang="en-GB" dirty="0"/>
          </a:p>
          <a:p>
            <a:pPr>
              <a:defRPr/>
            </a:pP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z="3200" b="1" u="sng" dirty="0" smtClean="0"/>
              <a:t>First Day</a:t>
            </a:r>
          </a:p>
        </p:txBody>
      </p:sp>
      <p:sp>
        <p:nvSpPr>
          <p:cNvPr id="4" name="Content Placeholder 3"/>
          <p:cNvSpPr>
            <a:spLocks noGrp="1"/>
          </p:cNvSpPr>
          <p:nvPr>
            <p:ph idx="1"/>
          </p:nvPr>
        </p:nvSpPr>
        <p:spPr>
          <a:xfrm>
            <a:off x="1547664" y="1600200"/>
            <a:ext cx="7139136" cy="4133056"/>
          </a:xfrm>
        </p:spPr>
        <p:txBody>
          <a:bodyPr/>
          <a:lstStyle/>
          <a:p>
            <a:pPr marL="0" indent="0">
              <a:buNone/>
              <a:defRPr/>
            </a:pPr>
            <a:r>
              <a:rPr lang="en-GB" sz="2000" b="1" u="sng" dirty="0" smtClean="0"/>
              <a:t>Nursery </a:t>
            </a:r>
          </a:p>
          <a:p>
            <a:pPr>
              <a:defRPr/>
            </a:pPr>
            <a:r>
              <a:rPr lang="en-GB" sz="1600" dirty="0" smtClean="0"/>
              <a:t>Staggered start week commencing</a:t>
            </a:r>
          </a:p>
          <a:p>
            <a:pPr marL="0" indent="0">
              <a:buFontTx/>
              <a:buNone/>
              <a:defRPr/>
            </a:pPr>
            <a:r>
              <a:rPr lang="en-GB" sz="1600" dirty="0"/>
              <a:t> </a:t>
            </a:r>
            <a:r>
              <a:rPr lang="en-GB" sz="1600" dirty="0" smtClean="0"/>
              <a:t>   9</a:t>
            </a:r>
            <a:r>
              <a:rPr lang="en-GB" sz="1600" baseline="30000" dirty="0" smtClean="0"/>
              <a:t>th</a:t>
            </a:r>
            <a:r>
              <a:rPr lang="en-GB" sz="1600" dirty="0" smtClean="0"/>
              <a:t>, 16</a:t>
            </a:r>
            <a:r>
              <a:rPr lang="en-GB" sz="1600" baseline="30000" dirty="0" smtClean="0"/>
              <a:t>th</a:t>
            </a:r>
            <a:r>
              <a:rPr lang="en-GB" sz="1600" dirty="0" smtClean="0"/>
              <a:t> and 23</a:t>
            </a:r>
            <a:r>
              <a:rPr lang="en-GB" sz="1600" baseline="30000" dirty="0" smtClean="0"/>
              <a:t>rd</a:t>
            </a:r>
            <a:r>
              <a:rPr lang="en-GB" sz="1600" dirty="0" smtClean="0"/>
              <a:t> September.</a:t>
            </a:r>
          </a:p>
          <a:p>
            <a:pPr>
              <a:defRPr/>
            </a:pPr>
            <a:r>
              <a:rPr lang="en-GB" sz="1600" dirty="0" smtClean="0"/>
              <a:t>Age order /Youngest first</a:t>
            </a:r>
          </a:p>
          <a:p>
            <a:pPr marL="0" indent="0">
              <a:buNone/>
              <a:defRPr/>
            </a:pPr>
            <a:r>
              <a:rPr lang="en-GB" sz="2000" b="1" u="sng" dirty="0" smtClean="0"/>
              <a:t>Reception</a:t>
            </a:r>
          </a:p>
          <a:p>
            <a:r>
              <a:rPr lang="en-GB" altLang="en-US" sz="1600" dirty="0"/>
              <a:t>There will be a staggered</a:t>
            </a:r>
            <a:r>
              <a:rPr lang="en-GB" altLang="en-US" sz="1600" dirty="0">
                <a:solidFill>
                  <a:srgbClr val="FF0000"/>
                </a:solidFill>
              </a:rPr>
              <a:t> </a:t>
            </a:r>
            <a:r>
              <a:rPr lang="en-GB" altLang="en-US" sz="1600" dirty="0"/>
              <a:t>start for children new to The Willows starting with two half day sessions on</a:t>
            </a:r>
          </a:p>
          <a:p>
            <a:pPr marL="0" indent="0">
              <a:buNone/>
            </a:pPr>
            <a:r>
              <a:rPr lang="en-GB" altLang="en-US" sz="1600" dirty="0"/>
              <a:t>               </a:t>
            </a:r>
            <a:r>
              <a:rPr lang="en-GB" altLang="en-US" sz="1600" b="1" dirty="0" smtClean="0"/>
              <a:t>Wednesday 4</a:t>
            </a:r>
            <a:r>
              <a:rPr lang="en-GB" altLang="en-US" sz="1600" b="1" baseline="30000" dirty="0" smtClean="0"/>
              <a:t>th</a:t>
            </a:r>
            <a:r>
              <a:rPr lang="en-GB" altLang="en-US" sz="1600" b="1" dirty="0" smtClean="0"/>
              <a:t> </a:t>
            </a:r>
            <a:r>
              <a:rPr lang="en-GB" altLang="en-US" sz="1600" b="1" dirty="0"/>
              <a:t>and </a:t>
            </a:r>
            <a:r>
              <a:rPr lang="en-GB" altLang="en-US" sz="1600" b="1" dirty="0" smtClean="0"/>
              <a:t>Thursday 5</a:t>
            </a:r>
            <a:r>
              <a:rPr lang="en-GB" altLang="en-US" sz="1600" b="1" baseline="30000" dirty="0" smtClean="0"/>
              <a:t>th</a:t>
            </a:r>
            <a:r>
              <a:rPr lang="en-GB" altLang="en-US" sz="1600" b="1" dirty="0" smtClean="0"/>
              <a:t> </a:t>
            </a:r>
            <a:r>
              <a:rPr lang="en-GB" altLang="en-US" sz="1600" b="1" dirty="0"/>
              <a:t>September</a:t>
            </a:r>
          </a:p>
          <a:p>
            <a:pPr marL="0" indent="0">
              <a:buNone/>
            </a:pPr>
            <a:r>
              <a:rPr lang="en-GB" altLang="en-US" sz="1600" dirty="0"/>
              <a:t>     Morning visit 9.30-11.30am &amp; afternoon visit 12.30-2.30pm. </a:t>
            </a:r>
            <a:br>
              <a:rPr lang="en-GB" altLang="en-US" sz="1600" dirty="0"/>
            </a:br>
            <a:r>
              <a:rPr lang="en-GB" altLang="en-US" sz="1600" dirty="0"/>
              <a:t>     Each child will attend one morning and one afternoon session. </a:t>
            </a:r>
          </a:p>
          <a:p>
            <a:pPr marL="0" indent="0">
              <a:buNone/>
            </a:pPr>
            <a:r>
              <a:rPr lang="en-GB" altLang="en-US" sz="1600" dirty="0"/>
              <a:t>           </a:t>
            </a:r>
            <a:r>
              <a:rPr lang="en-GB" altLang="en-US" sz="1600" b="1" dirty="0" smtClean="0"/>
              <a:t>Friday 6</a:t>
            </a:r>
            <a:r>
              <a:rPr lang="en-GB" altLang="en-US" sz="1600" b="1" baseline="30000" dirty="0" smtClean="0"/>
              <a:t>th</a:t>
            </a:r>
            <a:r>
              <a:rPr lang="en-GB" altLang="en-US" sz="1600" b="1" dirty="0" smtClean="0"/>
              <a:t>  </a:t>
            </a:r>
            <a:r>
              <a:rPr lang="en-GB" altLang="en-US" sz="1600" b="1" dirty="0"/>
              <a:t>September </a:t>
            </a:r>
            <a:r>
              <a:rPr lang="en-GB" altLang="en-US" sz="1600" dirty="0"/>
              <a:t>(8.45am- 1pm) to include </a:t>
            </a:r>
            <a:r>
              <a:rPr lang="en-GB" altLang="en-US" sz="1600" dirty="0" smtClean="0"/>
              <a:t>lunch</a:t>
            </a:r>
          </a:p>
          <a:p>
            <a:pPr>
              <a:buFont typeface="Arial" panose="020B0604020202020204" pitchFamily="34" charset="0"/>
              <a:buChar char="•"/>
            </a:pPr>
            <a:r>
              <a:rPr lang="en-GB" altLang="en-US" sz="1600" dirty="0" smtClean="0"/>
              <a:t>Children </a:t>
            </a:r>
            <a:r>
              <a:rPr lang="en-GB" altLang="en-US" sz="1600" dirty="0"/>
              <a:t>from </a:t>
            </a:r>
            <a:r>
              <a:rPr lang="en-GB" altLang="en-US" sz="1600" dirty="0" smtClean="0"/>
              <a:t>The Willows </a:t>
            </a:r>
            <a:r>
              <a:rPr lang="en-GB" altLang="en-US" sz="1600" dirty="0"/>
              <a:t>Nursery will start on </a:t>
            </a:r>
            <a:r>
              <a:rPr lang="en-GB" altLang="en-US" sz="1600" dirty="0" smtClean="0"/>
              <a:t> </a:t>
            </a:r>
            <a:endParaRPr lang="en-GB" altLang="en-US" sz="1600" dirty="0"/>
          </a:p>
          <a:p>
            <a:pPr marL="0" indent="0">
              <a:buNone/>
            </a:pPr>
            <a:r>
              <a:rPr lang="en-GB" altLang="en-US" sz="1600" b="1" dirty="0"/>
              <a:t>               Monday 9</a:t>
            </a:r>
            <a:r>
              <a:rPr lang="en-GB" altLang="en-US" sz="1600" b="1" baseline="30000" dirty="0" smtClean="0"/>
              <a:t>th</a:t>
            </a:r>
            <a:r>
              <a:rPr lang="en-GB" altLang="en-US" sz="1600" b="1" dirty="0" smtClean="0"/>
              <a:t> </a:t>
            </a:r>
            <a:r>
              <a:rPr lang="en-GB" altLang="en-US" sz="1600" b="1" dirty="0"/>
              <a:t>September</a:t>
            </a:r>
            <a:r>
              <a:rPr lang="en-GB" altLang="en-US" sz="1600" dirty="0"/>
              <a:t>. (8.45am-3.15am)</a:t>
            </a:r>
          </a:p>
          <a:p>
            <a:pPr marL="0" indent="0">
              <a:buNone/>
              <a:defRPr/>
            </a:pPr>
            <a:endParaRPr lang="en-GB" sz="1600" dirty="0" smtClean="0"/>
          </a:p>
          <a:p>
            <a:pPr>
              <a:defRPr/>
            </a:pPr>
            <a:endParaRPr lang="en-GB" dirty="0"/>
          </a:p>
        </p:txBody>
      </p:sp>
    </p:spTree>
    <p:extLst>
      <p:ext uri="{BB962C8B-B14F-4D97-AF65-F5344CB8AC3E}">
        <p14:creationId xmlns:p14="http://schemas.microsoft.com/office/powerpoint/2010/main" val="21821488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260648"/>
            <a:ext cx="7772400" cy="1470025"/>
          </a:xfrm>
        </p:spPr>
        <p:txBody>
          <a:bodyPr/>
          <a:lstStyle/>
          <a:p>
            <a:r>
              <a:rPr lang="en-GB" altLang="en-US" sz="3200" b="1" u="sng" dirty="0" smtClean="0">
                <a:solidFill>
                  <a:schemeClr val="tx1"/>
                </a:solidFill>
              </a:rPr>
              <a:t>EYFS Arrivals </a:t>
            </a:r>
            <a:r>
              <a:rPr lang="en-GB" altLang="en-US" sz="3200" b="1" u="sng" dirty="0">
                <a:solidFill>
                  <a:schemeClr val="tx1"/>
                </a:solidFill>
              </a:rPr>
              <a:t>and Departures</a:t>
            </a:r>
            <a:endParaRPr lang="en-GB" sz="3200" u="sng" dirty="0"/>
          </a:p>
        </p:txBody>
      </p:sp>
      <p:sp>
        <p:nvSpPr>
          <p:cNvPr id="3" name="Subtitle 2"/>
          <p:cNvSpPr>
            <a:spLocks noGrp="1"/>
          </p:cNvSpPr>
          <p:nvPr>
            <p:ph type="subTitle" idx="1"/>
          </p:nvPr>
        </p:nvSpPr>
        <p:spPr>
          <a:xfrm>
            <a:off x="1403648" y="1484784"/>
            <a:ext cx="6400800" cy="4752528"/>
          </a:xfrm>
        </p:spPr>
        <p:txBody>
          <a:bodyPr/>
          <a:lstStyle/>
          <a:p>
            <a:pPr eaLnBrk="1" hangingPunct="1"/>
            <a:r>
              <a:rPr lang="en-GB" altLang="en-US" sz="1600" b="1" u="sng" dirty="0" smtClean="0"/>
              <a:t>Nursery</a:t>
            </a:r>
          </a:p>
          <a:p>
            <a:pPr eaLnBrk="1" hangingPunct="1"/>
            <a:r>
              <a:rPr lang="en-GB" altLang="en-US" sz="1600" b="1" dirty="0" smtClean="0"/>
              <a:t>8.45am</a:t>
            </a:r>
            <a:r>
              <a:rPr lang="en-GB" altLang="en-US" sz="1600" dirty="0" smtClean="0"/>
              <a:t> </a:t>
            </a:r>
            <a:r>
              <a:rPr lang="en-GB" altLang="en-US" sz="1600" dirty="0"/>
              <a:t>– drop off through Classroom door via EYFS playground. </a:t>
            </a:r>
            <a:r>
              <a:rPr lang="en-GB" altLang="en-US" sz="1600" dirty="0" smtClean="0"/>
              <a:t>P</a:t>
            </a:r>
            <a:r>
              <a:rPr lang="en-GB" sz="1600" dirty="0" smtClean="0"/>
              <a:t>arents </a:t>
            </a:r>
            <a:r>
              <a:rPr lang="en-GB" sz="1600" dirty="0"/>
              <a:t>are welcome to settle children who need this. </a:t>
            </a:r>
            <a:endParaRPr lang="en-GB" altLang="en-US" sz="1600" dirty="0"/>
          </a:p>
          <a:p>
            <a:r>
              <a:rPr lang="en-GB" altLang="en-US" sz="1600" b="1" dirty="0" smtClean="0"/>
              <a:t>11.45am </a:t>
            </a:r>
            <a:r>
              <a:rPr lang="en-GB" altLang="en-US" sz="1600" dirty="0"/>
              <a:t>– end of morning session (please collect children from School Office Foyer)</a:t>
            </a:r>
          </a:p>
          <a:p>
            <a:r>
              <a:rPr lang="en-GB" altLang="en-US" sz="1600" b="1" dirty="0" smtClean="0"/>
              <a:t>12.15pm </a:t>
            </a:r>
            <a:r>
              <a:rPr lang="en-GB" altLang="en-US" sz="1600" dirty="0"/>
              <a:t>– afternoon session begins (please bring children to School Office Foyer)</a:t>
            </a:r>
          </a:p>
          <a:p>
            <a:pPr eaLnBrk="1" hangingPunct="1"/>
            <a:r>
              <a:rPr lang="en-GB" altLang="en-US" sz="1600" b="1" dirty="0" smtClean="0"/>
              <a:t>3.15pm</a:t>
            </a:r>
            <a:r>
              <a:rPr lang="en-GB" altLang="en-US" sz="1600" dirty="0" smtClean="0"/>
              <a:t> </a:t>
            </a:r>
            <a:r>
              <a:rPr lang="en-GB" altLang="en-US" sz="1600" dirty="0"/>
              <a:t>Home time – collect children from classroom door via EYFS playground</a:t>
            </a:r>
            <a:r>
              <a:rPr lang="en-GB" altLang="en-US" sz="1600" dirty="0" smtClean="0"/>
              <a:t>.</a:t>
            </a:r>
          </a:p>
          <a:p>
            <a:pPr eaLnBrk="1" hangingPunct="1"/>
            <a:r>
              <a:rPr lang="en-GB" altLang="en-US" sz="1600" b="1" u="sng" dirty="0" smtClean="0"/>
              <a:t>Reception</a:t>
            </a:r>
          </a:p>
          <a:p>
            <a:pPr eaLnBrk="1" hangingPunct="1"/>
            <a:r>
              <a:rPr lang="en-GB" altLang="en-US" sz="1600" b="1" dirty="0"/>
              <a:t>8.45am</a:t>
            </a:r>
            <a:r>
              <a:rPr lang="en-GB" altLang="en-US" sz="1600" dirty="0"/>
              <a:t> Start of Day– drop off through EYFS door at the front of school. </a:t>
            </a:r>
          </a:p>
          <a:p>
            <a:r>
              <a:rPr lang="en-GB" altLang="en-US" sz="1600" dirty="0"/>
              <a:t>Lunch </a:t>
            </a:r>
            <a:r>
              <a:rPr lang="en-GB" altLang="en-US" sz="1600" b="1" dirty="0"/>
              <a:t>11.45am – 1.05pm</a:t>
            </a:r>
          </a:p>
          <a:p>
            <a:pPr eaLnBrk="1" hangingPunct="1"/>
            <a:r>
              <a:rPr lang="en-GB" altLang="en-US" sz="1600" b="1" dirty="0"/>
              <a:t>3.15pm </a:t>
            </a:r>
            <a:r>
              <a:rPr lang="en-GB" altLang="en-US" sz="1600" dirty="0"/>
              <a:t>Home Time – collect children from classroom door via EYFS playground</a:t>
            </a:r>
            <a:r>
              <a:rPr lang="en-GB" altLang="en-US" sz="1600" dirty="0" smtClean="0"/>
              <a:t>.</a:t>
            </a:r>
            <a:endParaRPr lang="en-GB" altLang="en-US" sz="1600" dirty="0"/>
          </a:p>
          <a:p>
            <a:pPr eaLnBrk="1" hangingPunct="1"/>
            <a:r>
              <a:rPr lang="en-GB" altLang="en-US" sz="1600" b="1" dirty="0"/>
              <a:t>Doors open 3.10pm for parents with siblings.</a:t>
            </a:r>
          </a:p>
          <a:p>
            <a:r>
              <a:rPr lang="en-GB" altLang="en-US" sz="1600" b="1" dirty="0" smtClean="0"/>
              <a:t>Roots and Shoots children </a:t>
            </a:r>
            <a:r>
              <a:rPr lang="en-GB" altLang="en-US" sz="1600" b="1" dirty="0"/>
              <a:t>will be collected from the </a:t>
            </a:r>
            <a:r>
              <a:rPr lang="en-GB" altLang="en-US" sz="1600" b="1" dirty="0" smtClean="0"/>
              <a:t>classroom.</a:t>
            </a:r>
            <a:endParaRPr lang="en-GB" altLang="en-US" sz="1600" b="1" dirty="0"/>
          </a:p>
          <a:p>
            <a:endParaRPr lang="en-GB" dirty="0"/>
          </a:p>
        </p:txBody>
      </p:sp>
    </p:spTree>
    <p:extLst>
      <p:ext uri="{BB962C8B-B14F-4D97-AF65-F5344CB8AC3E}">
        <p14:creationId xmlns:p14="http://schemas.microsoft.com/office/powerpoint/2010/main" val="144361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95288" y="65088"/>
            <a:ext cx="8229600" cy="1143000"/>
          </a:xfrm>
        </p:spPr>
        <p:txBody>
          <a:bodyPr/>
          <a:lstStyle/>
          <a:p>
            <a:pPr eaLnBrk="1" hangingPunct="1"/>
            <a:r>
              <a:rPr lang="en-GB" altLang="en-US" sz="3200" b="1" u="sng" dirty="0" smtClean="0"/>
              <a:t>Uniform</a:t>
            </a:r>
          </a:p>
        </p:txBody>
      </p:sp>
      <p:sp>
        <p:nvSpPr>
          <p:cNvPr id="13315" name="Rectangle 4"/>
          <p:cNvSpPr>
            <a:spLocks noGrp="1" noChangeArrowheads="1"/>
          </p:cNvSpPr>
          <p:nvPr>
            <p:ph type="body" sz="half" idx="4294967295"/>
          </p:nvPr>
        </p:nvSpPr>
        <p:spPr>
          <a:xfrm>
            <a:off x="827088" y="981075"/>
            <a:ext cx="7777162" cy="4608165"/>
          </a:xfrm>
        </p:spPr>
        <p:txBody>
          <a:bodyPr/>
          <a:lstStyle/>
          <a:p>
            <a:pPr marL="0" indent="0" algn="ctr" eaLnBrk="1" hangingPunct="1">
              <a:buFontTx/>
              <a:buNone/>
            </a:pPr>
            <a:r>
              <a:rPr lang="en-GB" altLang="en-US" sz="2400" dirty="0" smtClean="0"/>
              <a:t>Sales through uniform website </a:t>
            </a:r>
            <a:r>
              <a:rPr lang="en-GB" altLang="en-US" sz="2400" u="sng" dirty="0" smtClean="0">
                <a:hlinkClick r:id="rId3"/>
              </a:rPr>
              <a:t>www.myembroiderysupplies.co.uk</a:t>
            </a:r>
            <a:r>
              <a:rPr lang="en-GB" altLang="en-US" sz="2400" dirty="0" smtClean="0"/>
              <a:t> </a:t>
            </a:r>
          </a:p>
          <a:p>
            <a:pPr marL="0" indent="0" algn="ctr" eaLnBrk="1" hangingPunct="1">
              <a:buFontTx/>
              <a:buNone/>
            </a:pPr>
            <a:r>
              <a:rPr lang="en-GB" altLang="en-US" sz="2400" dirty="0" smtClean="0"/>
              <a:t>Or through PTA preloved uniform shop</a:t>
            </a:r>
          </a:p>
          <a:p>
            <a:pPr marL="0" indent="0" algn="ctr" eaLnBrk="1" hangingPunct="1">
              <a:buFontTx/>
              <a:buNone/>
            </a:pPr>
            <a:r>
              <a:rPr lang="en-GB" altLang="en-US" sz="2400" dirty="0" smtClean="0"/>
              <a:t>Contact Mrs Pashley </a:t>
            </a:r>
          </a:p>
          <a:p>
            <a:pPr marL="0" indent="0" algn="ctr" eaLnBrk="1" hangingPunct="1">
              <a:buFontTx/>
              <a:buNone/>
            </a:pPr>
            <a:endParaRPr lang="en-GB" altLang="en-US" sz="2400" dirty="0" smtClean="0"/>
          </a:p>
          <a:p>
            <a:pPr marL="0" indent="0" algn="ctr" eaLnBrk="1" hangingPunct="1">
              <a:buFontTx/>
              <a:buNone/>
            </a:pPr>
            <a:endParaRPr lang="en-GB" altLang="en-US" sz="2400" dirty="0"/>
          </a:p>
          <a:p>
            <a:pPr marL="0" indent="0" algn="ctr" eaLnBrk="1" hangingPunct="1">
              <a:buFontTx/>
              <a:buNone/>
            </a:pPr>
            <a:endParaRPr lang="en-GB" altLang="en-US" sz="2400" dirty="0" smtClean="0"/>
          </a:p>
          <a:p>
            <a:pPr marL="0" indent="0" algn="ctr" eaLnBrk="1" hangingPunct="1">
              <a:buFontTx/>
              <a:buNone/>
            </a:pPr>
            <a:endParaRPr lang="en-GB" altLang="en-US" sz="2400" dirty="0"/>
          </a:p>
          <a:p>
            <a:pPr marL="0" indent="0" algn="ctr" eaLnBrk="1" hangingPunct="1">
              <a:buFontTx/>
              <a:buNone/>
            </a:pPr>
            <a:r>
              <a:rPr lang="en-GB" altLang="en-US" sz="2400" dirty="0" smtClean="0"/>
              <a:t>                     </a:t>
            </a:r>
          </a:p>
          <a:p>
            <a:pPr marL="0" indent="0" eaLnBrk="1" hangingPunct="1">
              <a:buFontTx/>
              <a:buNone/>
            </a:pPr>
            <a:endParaRPr lang="en-GB" altLang="en-US" sz="2400" dirty="0" smtClean="0"/>
          </a:p>
        </p:txBody>
      </p:sp>
      <p:pic>
        <p:nvPicPr>
          <p:cNvPr id="5" name="Picture 4"/>
          <p:cNvPicPr/>
          <p:nvPr/>
        </p:nvPicPr>
        <p:blipFill rotWithShape="1">
          <a:blip r:embed="rId4">
            <a:extLst>
              <a:ext uri="{28A0092B-C50C-407E-A947-70E740481C1C}">
                <a14:useLocalDpi xmlns:a14="http://schemas.microsoft.com/office/drawing/2010/main" val="0"/>
              </a:ext>
            </a:extLst>
          </a:blip>
          <a:srcRect l="13781" t="35437" r="17311" b="41262"/>
          <a:stretch/>
        </p:blipFill>
        <p:spPr bwMode="auto">
          <a:xfrm>
            <a:off x="971600" y="2708920"/>
            <a:ext cx="7279645" cy="1440359"/>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5"/>
          <a:srcRect l="9318" t="20709" r="53577" b="22167"/>
          <a:stretch/>
        </p:blipFill>
        <p:spPr bwMode="auto">
          <a:xfrm>
            <a:off x="2195736" y="4339282"/>
            <a:ext cx="1512168" cy="1428403"/>
          </a:xfrm>
          <a:prstGeom prst="rect">
            <a:avLst/>
          </a:prstGeom>
          <a:ln>
            <a:noFill/>
          </a:ln>
          <a:extLst>
            <a:ext uri="{53640926-AAD7-44D8-BBD7-CCE9431645EC}">
              <a14:shadowObscured xmlns:a14="http://schemas.microsoft.com/office/drawing/2010/main"/>
            </a:ext>
          </a:extLst>
        </p:spPr>
      </p:pic>
      <p:pic>
        <p:nvPicPr>
          <p:cNvPr id="7" name="Picture 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83968" y="4149279"/>
            <a:ext cx="1944216" cy="150083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0"/>
            <a:ext cx="8229600" cy="1143000"/>
          </a:xfrm>
        </p:spPr>
        <p:txBody>
          <a:bodyPr/>
          <a:lstStyle/>
          <a:p>
            <a:pPr eaLnBrk="1" hangingPunct="1"/>
            <a:r>
              <a:rPr lang="en-GB" altLang="en-US" sz="3200" b="1" u="sng" dirty="0" smtClean="0"/>
              <a:t>School Readiness</a:t>
            </a:r>
          </a:p>
        </p:txBody>
      </p:sp>
      <p:sp>
        <p:nvSpPr>
          <p:cNvPr id="16387" name="Rectangle 3"/>
          <p:cNvSpPr>
            <a:spLocks noGrp="1" noChangeArrowheads="1"/>
          </p:cNvSpPr>
          <p:nvPr>
            <p:ph type="body" idx="1"/>
          </p:nvPr>
        </p:nvSpPr>
        <p:spPr>
          <a:xfrm>
            <a:off x="1619672" y="1052736"/>
            <a:ext cx="6696743" cy="5184576"/>
          </a:xfrm>
        </p:spPr>
        <p:txBody>
          <a:bodyPr/>
          <a:lstStyle/>
          <a:p>
            <a:pPr marL="0" indent="0">
              <a:buNone/>
            </a:pPr>
            <a:r>
              <a:rPr lang="en-US" sz="1600" dirty="0" smtClean="0"/>
              <a:t>To </a:t>
            </a:r>
            <a:r>
              <a:rPr lang="en-US" sz="1600" dirty="0"/>
              <a:t>help your child prepare for school life here are a few things to practice over the summer</a:t>
            </a:r>
            <a:r>
              <a:rPr lang="en-US" sz="1600" dirty="0" smtClean="0"/>
              <a:t>…</a:t>
            </a:r>
            <a:endParaRPr lang="en-GB" sz="1600" dirty="0"/>
          </a:p>
          <a:p>
            <a:r>
              <a:rPr lang="en-US" sz="1600" b="1" dirty="0"/>
              <a:t>Use the toilet and </a:t>
            </a:r>
            <a:r>
              <a:rPr lang="en-US" sz="1600" b="1" dirty="0" smtClean="0"/>
              <a:t>clean themselves independently (Please speak to school prior to your child starting if there are any toileting concerns)</a:t>
            </a:r>
            <a:endParaRPr lang="en-GB" sz="1600" dirty="0"/>
          </a:p>
          <a:p>
            <a:pPr lvl="0"/>
            <a:r>
              <a:rPr lang="en-US" sz="1600" b="1" dirty="0" smtClean="0"/>
              <a:t>Wash </a:t>
            </a:r>
            <a:r>
              <a:rPr lang="en-US" sz="1600" b="1" dirty="0"/>
              <a:t>and dry </a:t>
            </a:r>
            <a:r>
              <a:rPr lang="en-US" sz="1600" b="1" dirty="0" smtClean="0"/>
              <a:t>their own </a:t>
            </a:r>
            <a:r>
              <a:rPr lang="en-US" sz="1600" b="1" dirty="0"/>
              <a:t>hands</a:t>
            </a:r>
            <a:endParaRPr lang="en-GB" sz="1600" dirty="0"/>
          </a:p>
          <a:p>
            <a:pPr lvl="0"/>
            <a:r>
              <a:rPr lang="en-US" sz="1600" b="1" dirty="0"/>
              <a:t>Wipe </a:t>
            </a:r>
            <a:r>
              <a:rPr lang="en-US" sz="1600" b="1" dirty="0" smtClean="0"/>
              <a:t>their own </a:t>
            </a:r>
            <a:r>
              <a:rPr lang="en-US" sz="1600" b="1" dirty="0"/>
              <a:t>nose</a:t>
            </a:r>
            <a:endParaRPr lang="en-GB" sz="1600" dirty="0"/>
          </a:p>
          <a:p>
            <a:pPr lvl="0"/>
            <a:r>
              <a:rPr lang="en-US" sz="1600" b="1" dirty="0"/>
              <a:t>Put on/ fasten </a:t>
            </a:r>
            <a:r>
              <a:rPr lang="en-US" sz="1600" b="1" dirty="0" smtClean="0"/>
              <a:t>their own </a:t>
            </a:r>
            <a:r>
              <a:rPr lang="en-US" sz="1600" b="1" dirty="0"/>
              <a:t>coat/shoes.</a:t>
            </a:r>
            <a:endParaRPr lang="en-GB" sz="1600" dirty="0"/>
          </a:p>
          <a:p>
            <a:pPr lvl="0"/>
            <a:r>
              <a:rPr lang="en-US" sz="1600" b="1" dirty="0" smtClean="0"/>
              <a:t>Be </a:t>
            </a:r>
            <a:r>
              <a:rPr lang="en-US" sz="1600" b="1" dirty="0"/>
              <a:t>away </a:t>
            </a:r>
            <a:r>
              <a:rPr lang="en-US" sz="1600" b="1" dirty="0" smtClean="0"/>
              <a:t>from their </a:t>
            </a:r>
            <a:r>
              <a:rPr lang="en-US" sz="1600" b="1" dirty="0"/>
              <a:t>parent/</a:t>
            </a:r>
            <a:r>
              <a:rPr lang="en-US" sz="1600" b="1" dirty="0" err="1"/>
              <a:t>carer</a:t>
            </a:r>
            <a:r>
              <a:rPr lang="en-US" sz="1600" b="1" dirty="0"/>
              <a:t>, knowing they will come back soon</a:t>
            </a:r>
            <a:endParaRPr lang="en-GB" sz="1600" dirty="0"/>
          </a:p>
          <a:p>
            <a:pPr lvl="0"/>
            <a:r>
              <a:rPr lang="en-US" sz="1600" b="1" dirty="0"/>
              <a:t>Use a spoon, knife and fork</a:t>
            </a:r>
            <a:endParaRPr lang="en-GB" sz="1600" dirty="0"/>
          </a:p>
          <a:p>
            <a:pPr lvl="0"/>
            <a:r>
              <a:rPr lang="en-US" sz="1600" b="1" dirty="0"/>
              <a:t>Drink from a water bottle/ open cup</a:t>
            </a:r>
            <a:endParaRPr lang="en-GB" sz="1600" dirty="0"/>
          </a:p>
          <a:p>
            <a:pPr lvl="0"/>
            <a:r>
              <a:rPr lang="en-US" sz="1600" b="1" dirty="0" smtClean="0"/>
              <a:t>Follow </a:t>
            </a:r>
            <a:r>
              <a:rPr lang="en-US" sz="1600" b="1" dirty="0"/>
              <a:t>simple instructions</a:t>
            </a:r>
            <a:endParaRPr lang="en-GB" sz="1600" dirty="0"/>
          </a:p>
          <a:p>
            <a:pPr lvl="0"/>
            <a:r>
              <a:rPr lang="en-US" sz="1600" b="1" dirty="0"/>
              <a:t>Share and take turns with others</a:t>
            </a:r>
            <a:endParaRPr lang="en-GB" sz="1600" dirty="0"/>
          </a:p>
          <a:p>
            <a:pPr lvl="0"/>
            <a:r>
              <a:rPr lang="en-US" sz="1600" b="1" dirty="0" err="1"/>
              <a:t>Recognise</a:t>
            </a:r>
            <a:r>
              <a:rPr lang="en-US" sz="1600" b="1" dirty="0"/>
              <a:t> </a:t>
            </a:r>
            <a:r>
              <a:rPr lang="en-US" sz="1600" b="1" dirty="0" smtClean="0"/>
              <a:t>their </a:t>
            </a:r>
            <a:r>
              <a:rPr lang="en-US" sz="1600" b="1" dirty="0"/>
              <a:t>own name</a:t>
            </a:r>
            <a:endParaRPr lang="en-GB" sz="1600" dirty="0"/>
          </a:p>
          <a:p>
            <a:pPr lvl="0"/>
            <a:r>
              <a:rPr lang="en-US" sz="1600" b="1" dirty="0"/>
              <a:t>Enjoy listening to stories and rhymes.</a:t>
            </a:r>
            <a:endParaRPr lang="en-GB" sz="1600" dirty="0"/>
          </a:p>
          <a:p>
            <a:pPr lvl="0"/>
            <a:r>
              <a:rPr lang="en-US" sz="1600" b="1" dirty="0"/>
              <a:t>Sing nursery rhymes </a:t>
            </a:r>
            <a:endParaRPr lang="en-GB" sz="1600" dirty="0"/>
          </a:p>
          <a:p>
            <a:pPr lvl="0"/>
            <a:r>
              <a:rPr lang="en-US" sz="1600" b="1" dirty="0"/>
              <a:t>Use please and thank you </a:t>
            </a:r>
            <a:endParaRPr lang="en-GB" sz="1600"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9672" y="404664"/>
            <a:ext cx="6933456" cy="6120680"/>
          </a:xfrm>
        </p:spPr>
        <p:txBody>
          <a:bodyPr/>
          <a:lstStyle/>
          <a:p>
            <a:pPr marL="0" indent="0">
              <a:buNone/>
            </a:pPr>
            <a:r>
              <a:rPr lang="en-US" sz="1600" dirty="0"/>
              <a:t> </a:t>
            </a:r>
            <a:r>
              <a:rPr lang="en-US" sz="1600" dirty="0" smtClean="0"/>
              <a:t>                                           </a:t>
            </a:r>
            <a:r>
              <a:rPr lang="en-US" sz="2400" b="1" u="sng" dirty="0" smtClean="0"/>
              <a:t>A New Start…</a:t>
            </a:r>
          </a:p>
          <a:p>
            <a:pPr marL="0" indent="0">
              <a:buNone/>
            </a:pPr>
            <a:endParaRPr lang="en-US" sz="2400" b="1" u="sng" dirty="0" smtClean="0"/>
          </a:p>
          <a:p>
            <a:r>
              <a:rPr lang="en-US" sz="1400" dirty="0" smtClean="0"/>
              <a:t>We </a:t>
            </a:r>
            <a:r>
              <a:rPr lang="en-US" sz="1400" dirty="0"/>
              <a:t>know that starting a new routine can be daunting for both adults and children and we will work together to make this as smooth as possible. Please be reassured that your child may be a little anxious initially or even have a few tears and this is natural on the first few days. </a:t>
            </a:r>
            <a:endParaRPr lang="en-US" sz="1400" dirty="0" smtClean="0"/>
          </a:p>
          <a:p>
            <a:endParaRPr lang="en-GB" sz="1400" dirty="0"/>
          </a:p>
          <a:p>
            <a:r>
              <a:rPr lang="en-US" sz="1400" dirty="0"/>
              <a:t>In order to help your child with their new routine please spend time preparing them by practicing getting ready for school in the days before they start. </a:t>
            </a:r>
            <a:endParaRPr lang="en-GB" sz="1400" dirty="0"/>
          </a:p>
          <a:p>
            <a:pPr marL="0" lvl="0" indent="0">
              <a:buNone/>
            </a:pPr>
            <a:r>
              <a:rPr lang="en-US" sz="1400" dirty="0"/>
              <a:t>Try on the uniform </a:t>
            </a:r>
            <a:r>
              <a:rPr lang="en-GB" sz="1400" dirty="0" smtClean="0"/>
              <a:t>/ </a:t>
            </a:r>
            <a:r>
              <a:rPr lang="en-US" sz="1400" dirty="0" smtClean="0"/>
              <a:t>Do </a:t>
            </a:r>
            <a:r>
              <a:rPr lang="en-US" sz="1400" dirty="0"/>
              <a:t>a walk to school </a:t>
            </a:r>
            <a:r>
              <a:rPr lang="en-GB" sz="1400" dirty="0" smtClean="0"/>
              <a:t>/T</a:t>
            </a:r>
            <a:r>
              <a:rPr lang="en-US" sz="1400" dirty="0" err="1" smtClean="0"/>
              <a:t>alk</a:t>
            </a:r>
            <a:r>
              <a:rPr lang="en-US" sz="1400" dirty="0" smtClean="0"/>
              <a:t> </a:t>
            </a:r>
            <a:r>
              <a:rPr lang="en-US" sz="1400" dirty="0"/>
              <a:t>about what will happen on their first </a:t>
            </a:r>
            <a:r>
              <a:rPr lang="en-US" sz="1400" dirty="0" smtClean="0"/>
              <a:t>day</a:t>
            </a:r>
            <a:r>
              <a:rPr lang="en-GB" sz="1400" dirty="0"/>
              <a:t> </a:t>
            </a:r>
            <a:r>
              <a:rPr lang="en-GB" sz="1400" dirty="0" smtClean="0"/>
              <a:t>/</a:t>
            </a:r>
            <a:r>
              <a:rPr lang="en-US" sz="1400" dirty="0" smtClean="0"/>
              <a:t>Show </a:t>
            </a:r>
            <a:r>
              <a:rPr lang="en-US" sz="1400" dirty="0"/>
              <a:t>them where they will go into school and where you will collect them from. </a:t>
            </a:r>
            <a:endParaRPr lang="en-US" sz="1400" dirty="0" smtClean="0"/>
          </a:p>
          <a:p>
            <a:pPr marL="0" lvl="0" indent="0">
              <a:buNone/>
            </a:pPr>
            <a:endParaRPr lang="en-GB" sz="1400" dirty="0"/>
          </a:p>
          <a:p>
            <a:r>
              <a:rPr lang="en-US" sz="1400" dirty="0"/>
              <a:t>To support your child’s separation from you into school be clear and use positive language (both verbally and with your actions) For </a:t>
            </a:r>
            <a:r>
              <a:rPr lang="en-US" sz="1400" dirty="0" smtClean="0"/>
              <a:t>example;</a:t>
            </a:r>
            <a:endParaRPr lang="en-GB" sz="1400" dirty="0"/>
          </a:p>
          <a:p>
            <a:pPr marL="0" indent="0">
              <a:buNone/>
            </a:pPr>
            <a:r>
              <a:rPr lang="en-US" sz="1400" dirty="0" smtClean="0"/>
              <a:t>Give </a:t>
            </a:r>
            <a:r>
              <a:rPr lang="en-US" sz="1400" dirty="0"/>
              <a:t>your child a hug/ kiss and say </a:t>
            </a:r>
            <a:r>
              <a:rPr lang="en-US" sz="1400" dirty="0" smtClean="0"/>
              <a:t>goodbye /Tell </a:t>
            </a:r>
            <a:r>
              <a:rPr lang="en-US" sz="1400" dirty="0"/>
              <a:t>them it is time for school and to have </a:t>
            </a:r>
            <a:r>
              <a:rPr lang="en-US" sz="1400" dirty="0" smtClean="0"/>
              <a:t>fun</a:t>
            </a:r>
            <a:r>
              <a:rPr lang="en-GB" sz="1400" dirty="0"/>
              <a:t> </a:t>
            </a:r>
            <a:r>
              <a:rPr lang="en-GB" sz="1400" dirty="0" smtClean="0"/>
              <a:t>/</a:t>
            </a:r>
            <a:r>
              <a:rPr lang="en-US" sz="1400" dirty="0" smtClean="0"/>
              <a:t>Reassure </a:t>
            </a:r>
            <a:r>
              <a:rPr lang="en-US" sz="1400" dirty="0"/>
              <a:t>them by telling them who will collect them. </a:t>
            </a:r>
            <a:endParaRPr lang="en-US" sz="1400" dirty="0" smtClean="0"/>
          </a:p>
          <a:p>
            <a:pPr marL="0" indent="0">
              <a:buNone/>
            </a:pPr>
            <a:endParaRPr lang="en-GB" sz="1400" dirty="0"/>
          </a:p>
          <a:p>
            <a:pPr lvl="0"/>
            <a:r>
              <a:rPr lang="en-US" sz="1400" dirty="0"/>
              <a:t>It is important that you don’t stay after you have said goodbye, this tells your child you do not feel sure about leaving them and your child will pick up on this anxiety</a:t>
            </a:r>
            <a:r>
              <a:rPr lang="en-US" sz="1400" dirty="0" smtClean="0"/>
              <a:t>.</a:t>
            </a:r>
          </a:p>
          <a:p>
            <a:pPr lvl="0"/>
            <a:endParaRPr lang="en-GB" sz="1400" dirty="0"/>
          </a:p>
          <a:p>
            <a:r>
              <a:rPr lang="en-US" sz="1400" dirty="0"/>
              <a:t>We will always phone you if they do not settle and will work with parents to provide extra support where needed. Please talk to a member of staff if you need any help preparing your child for their first day, we are here to help</a:t>
            </a:r>
            <a:r>
              <a:rPr lang="en-US" sz="1400" dirty="0" smtClean="0"/>
              <a:t>.</a:t>
            </a:r>
            <a:endParaRPr lang="en-GB" sz="1400" dirty="0"/>
          </a:p>
        </p:txBody>
      </p:sp>
    </p:spTree>
    <p:extLst>
      <p:ext uri="{BB962C8B-B14F-4D97-AF65-F5344CB8AC3E}">
        <p14:creationId xmlns:p14="http://schemas.microsoft.com/office/powerpoint/2010/main" val="581372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115888"/>
            <a:ext cx="8229600" cy="1143000"/>
          </a:xfrm>
        </p:spPr>
        <p:txBody>
          <a:bodyPr/>
          <a:lstStyle/>
          <a:p>
            <a:pPr eaLnBrk="1" hangingPunct="1"/>
            <a:r>
              <a:rPr lang="en-GB" altLang="en-US" dirty="0" smtClean="0"/>
              <a:t> </a:t>
            </a:r>
            <a:r>
              <a:rPr lang="en-GB" altLang="en-US" sz="3200" b="1" u="sng" dirty="0" smtClean="0"/>
              <a:t>Lunches</a:t>
            </a:r>
          </a:p>
        </p:txBody>
      </p:sp>
      <p:sp>
        <p:nvSpPr>
          <p:cNvPr id="17411" name="Rectangle 3"/>
          <p:cNvSpPr>
            <a:spLocks noGrp="1" noChangeArrowheads="1"/>
          </p:cNvSpPr>
          <p:nvPr>
            <p:ph type="body" sz="half" idx="1"/>
          </p:nvPr>
        </p:nvSpPr>
        <p:spPr>
          <a:xfrm>
            <a:off x="755650" y="1196975"/>
            <a:ext cx="7561263" cy="4824313"/>
          </a:xfrm>
        </p:spPr>
        <p:txBody>
          <a:bodyPr/>
          <a:lstStyle/>
          <a:p>
            <a:pPr eaLnBrk="1" hangingPunct="1"/>
            <a:r>
              <a:rPr lang="en-GB" altLang="en-US" sz="1600" b="1" u="sng" dirty="0" smtClean="0"/>
              <a:t>Nursery</a:t>
            </a:r>
            <a:r>
              <a:rPr lang="en-GB" altLang="en-US" sz="1600" dirty="0" smtClean="0"/>
              <a:t> bring their own packed </a:t>
            </a:r>
            <a:r>
              <a:rPr lang="en-GB" altLang="en-US" sz="1600" dirty="0"/>
              <a:t>lunch. No cans or drinks high in E-numbers, </a:t>
            </a:r>
            <a:br>
              <a:rPr lang="en-GB" altLang="en-US" sz="1600" dirty="0"/>
            </a:br>
            <a:r>
              <a:rPr lang="en-GB" altLang="en-US" sz="1600" dirty="0"/>
              <a:t>no chocolate, grapes or  nuts please.</a:t>
            </a:r>
          </a:p>
          <a:p>
            <a:pPr eaLnBrk="1" hangingPunct="1"/>
            <a:endParaRPr lang="en-GB" altLang="en-US" sz="1600" dirty="0" smtClean="0"/>
          </a:p>
          <a:p>
            <a:pPr eaLnBrk="1" hangingPunct="1"/>
            <a:r>
              <a:rPr lang="en-GB" altLang="en-US" sz="1600" b="1" u="sng" dirty="0" smtClean="0"/>
              <a:t>Reception </a:t>
            </a:r>
            <a:r>
              <a:rPr lang="en-GB" altLang="en-US" sz="1600" dirty="0" smtClean="0"/>
              <a:t>children are entitled to a free school meal (You can provide your own packed lunch if you wish) Meals are selected by parents using an online system.</a:t>
            </a:r>
          </a:p>
          <a:p>
            <a:pPr algn="ctr" eaLnBrk="1" hangingPunct="1">
              <a:buFontTx/>
              <a:buNone/>
            </a:pPr>
            <a:r>
              <a:rPr lang="en-GB" altLang="en-US" b="1" u="sng" dirty="0" smtClean="0"/>
              <a:t>Snack</a:t>
            </a:r>
          </a:p>
          <a:p>
            <a:pPr eaLnBrk="1" hangingPunct="1"/>
            <a:r>
              <a:rPr lang="en-GB" altLang="en-US" sz="1600" dirty="0"/>
              <a:t>National fruit </a:t>
            </a:r>
            <a:r>
              <a:rPr lang="en-GB" altLang="en-US" sz="1600" dirty="0" smtClean="0"/>
              <a:t>scheme (1 piece per day)</a:t>
            </a:r>
            <a:endParaRPr lang="en-GB" altLang="en-US" sz="1600" dirty="0"/>
          </a:p>
          <a:p>
            <a:pPr eaLnBrk="1" hangingPunct="1"/>
            <a:r>
              <a:rPr lang="en-GB" altLang="en-US" sz="1600" dirty="0" smtClean="0"/>
              <a:t>Please bring a filled water </a:t>
            </a:r>
            <a:r>
              <a:rPr lang="en-GB" altLang="en-US" sz="1600" dirty="0"/>
              <a:t>bottles </a:t>
            </a:r>
            <a:r>
              <a:rPr lang="en-GB" altLang="en-US" sz="1600" dirty="0" smtClean="0"/>
              <a:t>(Reception only) with</a:t>
            </a:r>
            <a:r>
              <a:rPr lang="en-GB" altLang="en-US" sz="1600" b="1" u="sng" dirty="0" smtClean="0"/>
              <a:t> water only please and </a:t>
            </a:r>
            <a:r>
              <a:rPr lang="en-GB" altLang="en-US" sz="1600" dirty="0"/>
              <a:t>c</a:t>
            </a:r>
            <a:r>
              <a:rPr lang="en-GB" altLang="en-US" sz="1600" dirty="0" smtClean="0"/>
              <a:t>learly named. Nursery have constant access to water.</a:t>
            </a:r>
          </a:p>
          <a:p>
            <a:pPr eaLnBrk="1" hangingPunct="1"/>
            <a:endParaRPr lang="en-GB" altLang="en-US" sz="1600" dirty="0"/>
          </a:p>
          <a:p>
            <a:pPr algn="ctr" eaLnBrk="1" hangingPunct="1">
              <a:buFontTx/>
              <a:buNone/>
            </a:pPr>
            <a:r>
              <a:rPr lang="en-GB" altLang="en-US" b="1" u="sng" dirty="0"/>
              <a:t>‘The little extras’</a:t>
            </a:r>
            <a:endParaRPr lang="en-GB" altLang="en-US" u="sng" dirty="0"/>
          </a:p>
          <a:p>
            <a:r>
              <a:rPr lang="en-GB" altLang="en-US" sz="1600" dirty="0"/>
              <a:t>EYFS Fund (Voluntary)- Suggested amounts £1 per week, £5 half term, £10 a term </a:t>
            </a:r>
          </a:p>
          <a:p>
            <a:r>
              <a:rPr lang="en-GB" altLang="en-US" sz="1600" dirty="0"/>
              <a:t>Online payments Mrs Kelly </a:t>
            </a:r>
            <a:r>
              <a:rPr lang="en-GB" altLang="en-US" sz="1600" dirty="0" smtClean="0"/>
              <a:t>(Details in the booklet)</a:t>
            </a:r>
            <a:endParaRPr lang="en-GB" altLang="en-US" sz="1600" dirty="0"/>
          </a:p>
          <a:p>
            <a:pPr eaLnBrk="1" hangingPunct="1"/>
            <a:endParaRPr lang="en-GB" altLang="en-US" sz="1600" dirty="0"/>
          </a:p>
          <a:p>
            <a:pPr algn="ctr" eaLnBrk="1" hangingPunct="1">
              <a:buFontTx/>
              <a:buNone/>
            </a:pPr>
            <a:endParaRPr lang="en-GB" altLang="en-US" b="1" u="sng" dirty="0" smtClean="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z="3200" b="1" u="sng" dirty="0" smtClean="0"/>
              <a:t>Communication</a:t>
            </a:r>
          </a:p>
        </p:txBody>
      </p:sp>
      <p:sp>
        <p:nvSpPr>
          <p:cNvPr id="19459" name="Rectangle 3"/>
          <p:cNvSpPr>
            <a:spLocks noGrp="1" noChangeArrowheads="1"/>
          </p:cNvSpPr>
          <p:nvPr>
            <p:ph type="body" idx="1"/>
          </p:nvPr>
        </p:nvSpPr>
        <p:spPr>
          <a:xfrm>
            <a:off x="1043608" y="1219200"/>
            <a:ext cx="7643192" cy="5162550"/>
          </a:xfrm>
        </p:spPr>
        <p:txBody>
          <a:bodyPr/>
          <a:lstStyle/>
          <a:p>
            <a:pPr eaLnBrk="1" hangingPunct="1">
              <a:lnSpc>
                <a:spcPct val="90000"/>
              </a:lnSpc>
            </a:pPr>
            <a:r>
              <a:rPr lang="en-GB" altLang="en-US" sz="1600" b="1" dirty="0" smtClean="0"/>
              <a:t>‘Open door’ policy </a:t>
            </a:r>
          </a:p>
          <a:p>
            <a:pPr lvl="1" eaLnBrk="1" hangingPunct="1">
              <a:lnSpc>
                <a:spcPct val="90000"/>
              </a:lnSpc>
              <a:buFontTx/>
              <a:buNone/>
            </a:pPr>
            <a:r>
              <a:rPr lang="en-GB" altLang="en-US" sz="1600" dirty="0" smtClean="0"/>
              <a:t>	* teacher/TA the first port of call</a:t>
            </a:r>
          </a:p>
          <a:p>
            <a:pPr lvl="1" eaLnBrk="1" hangingPunct="1">
              <a:lnSpc>
                <a:spcPct val="90000"/>
              </a:lnSpc>
              <a:buFontTx/>
              <a:buNone/>
            </a:pPr>
            <a:r>
              <a:rPr lang="en-GB" altLang="en-US" sz="1600" dirty="0" smtClean="0"/>
              <a:t>    * phone call / appointment / pop in</a:t>
            </a:r>
          </a:p>
          <a:p>
            <a:pPr lvl="1" eaLnBrk="1" hangingPunct="1">
              <a:lnSpc>
                <a:spcPct val="90000"/>
              </a:lnSpc>
              <a:buFontTx/>
              <a:buNone/>
            </a:pPr>
            <a:r>
              <a:rPr lang="en-GB" altLang="en-US" sz="1600" dirty="0" smtClean="0"/>
              <a:t>    * email / book bag note</a:t>
            </a:r>
          </a:p>
          <a:p>
            <a:pPr eaLnBrk="1" hangingPunct="1">
              <a:lnSpc>
                <a:spcPct val="90000"/>
              </a:lnSpc>
            </a:pPr>
            <a:r>
              <a:rPr lang="en-GB" altLang="en-US" sz="1600" b="1" dirty="0" smtClean="0"/>
              <a:t>Absences </a:t>
            </a:r>
          </a:p>
          <a:p>
            <a:pPr lvl="1" eaLnBrk="1" hangingPunct="1">
              <a:lnSpc>
                <a:spcPct val="90000"/>
              </a:lnSpc>
              <a:buFontTx/>
              <a:buNone/>
            </a:pPr>
            <a:r>
              <a:rPr lang="en-GB" altLang="en-US" sz="1600" dirty="0" smtClean="0"/>
              <a:t>Illness 	</a:t>
            </a:r>
          </a:p>
          <a:p>
            <a:pPr lvl="1" eaLnBrk="1" hangingPunct="1">
              <a:lnSpc>
                <a:spcPct val="90000"/>
              </a:lnSpc>
              <a:buFont typeface="Wingdings" panose="05000000000000000000" pitchFamily="2" charset="2"/>
              <a:buChar char="ü"/>
            </a:pPr>
            <a:r>
              <a:rPr lang="en-GB" altLang="en-US" sz="1600" dirty="0" smtClean="0"/>
              <a:t>	 Please telephone on 1</a:t>
            </a:r>
            <a:r>
              <a:rPr lang="en-GB" altLang="en-US" sz="1600" baseline="30000" dirty="0" smtClean="0"/>
              <a:t>st</a:t>
            </a:r>
            <a:r>
              <a:rPr lang="en-GB" altLang="en-US" sz="1600" dirty="0" smtClean="0"/>
              <a:t> day</a:t>
            </a:r>
          </a:p>
          <a:p>
            <a:pPr lvl="1" eaLnBrk="1" hangingPunct="1">
              <a:lnSpc>
                <a:spcPct val="90000"/>
              </a:lnSpc>
              <a:buFont typeface="Wingdings" panose="05000000000000000000" pitchFamily="2" charset="2"/>
              <a:buChar char="ü"/>
            </a:pPr>
            <a:r>
              <a:rPr lang="en-GB" altLang="en-US" sz="1600" dirty="0" smtClean="0"/>
              <a:t>   Send letter/email of explanation on return</a:t>
            </a:r>
          </a:p>
          <a:p>
            <a:pPr lvl="1" eaLnBrk="1" hangingPunct="1">
              <a:lnSpc>
                <a:spcPct val="90000"/>
              </a:lnSpc>
              <a:buFont typeface="Wingdings" panose="05000000000000000000" pitchFamily="2" charset="2"/>
              <a:buNone/>
            </a:pPr>
            <a:r>
              <a:rPr lang="en-GB" altLang="en-US" sz="1600" b="1" dirty="0" smtClean="0"/>
              <a:t>Requests for time out</a:t>
            </a:r>
          </a:p>
          <a:p>
            <a:pPr lvl="1" eaLnBrk="1" hangingPunct="1">
              <a:lnSpc>
                <a:spcPct val="90000"/>
              </a:lnSpc>
              <a:buFont typeface="Wingdings" panose="05000000000000000000" pitchFamily="2" charset="2"/>
              <a:buChar char="ü"/>
            </a:pPr>
            <a:r>
              <a:rPr lang="en-GB" altLang="en-US" sz="1600" dirty="0" smtClean="0"/>
              <a:t>   </a:t>
            </a:r>
            <a:r>
              <a:rPr lang="en-GB" altLang="en-US" sz="1600" dirty="0" err="1" smtClean="0"/>
              <a:t>Headteachers</a:t>
            </a:r>
            <a:r>
              <a:rPr lang="en-GB" altLang="en-US" sz="1600" dirty="0" smtClean="0"/>
              <a:t> are not allowed to authorise holidays during term time unless there are exceptional circumstances.</a:t>
            </a:r>
          </a:p>
          <a:p>
            <a:pPr marL="0" indent="0" algn="ctr">
              <a:buNone/>
            </a:pPr>
            <a:r>
              <a:rPr lang="en-GB" b="1" u="sng" dirty="0" smtClean="0">
                <a:latin typeface="+mj-lt"/>
              </a:rPr>
              <a:t>Online </a:t>
            </a:r>
            <a:r>
              <a:rPr lang="en-GB" b="1" u="sng" dirty="0">
                <a:latin typeface="+mj-lt"/>
              </a:rPr>
              <a:t>L</a:t>
            </a:r>
            <a:r>
              <a:rPr lang="en-GB" b="1" u="sng" dirty="0" smtClean="0">
                <a:latin typeface="+mj-lt"/>
              </a:rPr>
              <a:t>earning Journey</a:t>
            </a:r>
          </a:p>
          <a:p>
            <a:pPr marL="0" indent="0" algn="ctr">
              <a:buNone/>
            </a:pPr>
            <a:r>
              <a:rPr lang="en-US" sz="1600" dirty="0" smtClean="0"/>
              <a:t>We </a:t>
            </a:r>
            <a:r>
              <a:rPr lang="en-US" sz="1600" dirty="0"/>
              <a:t>use an online system </a:t>
            </a:r>
            <a:r>
              <a:rPr lang="en-US" sz="1600" dirty="0" smtClean="0"/>
              <a:t>where </a:t>
            </a:r>
            <a:r>
              <a:rPr lang="en-US" sz="1600" dirty="0"/>
              <a:t>the </a:t>
            </a:r>
            <a:r>
              <a:rPr lang="en-GB" sz="1600" dirty="0"/>
              <a:t>children’s learning is shared with parents.</a:t>
            </a:r>
          </a:p>
          <a:p>
            <a:pPr marL="0" indent="0">
              <a:buNone/>
            </a:pPr>
            <a:r>
              <a:rPr lang="en-GB" sz="1600" dirty="0" smtClean="0"/>
              <a:t>You will </a:t>
            </a:r>
            <a:r>
              <a:rPr lang="en-GB" sz="1600" dirty="0"/>
              <a:t>be able to view all of your child’s observations and photographs. </a:t>
            </a:r>
            <a:r>
              <a:rPr lang="en-GB" sz="1600" dirty="0" smtClean="0"/>
              <a:t>You </a:t>
            </a:r>
            <a:r>
              <a:rPr lang="en-GB" sz="1600" dirty="0"/>
              <a:t>can also add your own comments to the observations and you can post your own observations from home.</a:t>
            </a:r>
            <a:r>
              <a:rPr lang="en-US" sz="1600" dirty="0"/>
              <a:t> </a:t>
            </a:r>
            <a:r>
              <a:rPr lang="en-US" sz="1600" dirty="0" smtClean="0"/>
              <a:t> </a:t>
            </a:r>
            <a:r>
              <a:rPr lang="en-US" sz="1600" dirty="0"/>
              <a:t>We also post a weekly newsletter </a:t>
            </a:r>
            <a:r>
              <a:rPr lang="en-US" sz="1600" dirty="0" smtClean="0"/>
              <a:t>to </a:t>
            </a:r>
            <a:r>
              <a:rPr lang="en-US" sz="1600" dirty="0"/>
              <a:t>inform parents about the activities and the learning for the coming week. </a:t>
            </a:r>
            <a:endParaRPr lang="en-GB" sz="1600" dirty="0"/>
          </a:p>
          <a:p>
            <a:pPr lvl="4" eaLnBrk="1" hangingPunct="1">
              <a:lnSpc>
                <a:spcPct val="90000"/>
              </a:lnSpc>
              <a:buFontTx/>
              <a:buNone/>
            </a:pPr>
            <a:endParaRPr lang="en-GB" alt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Willows Values</a:t>
            </a:r>
            <a:endParaRPr lang="en-GB" b="1" dirty="0"/>
          </a:p>
        </p:txBody>
      </p:sp>
      <p:pic>
        <p:nvPicPr>
          <p:cNvPr id="4" name="Content Placeholder 3"/>
          <p:cNvPicPr>
            <a:picLocks noGrp="1"/>
          </p:cNvPicPr>
          <p:nvPr>
            <p:ph idx="1"/>
          </p:nvPr>
        </p:nvPicPr>
        <p:blipFill rotWithShape="1">
          <a:blip r:embed="rId2" cstate="print">
            <a:extLst>
              <a:ext uri="{28A0092B-C50C-407E-A947-70E740481C1C}">
                <a14:useLocalDpi xmlns:a14="http://schemas.microsoft.com/office/drawing/2010/main" val="0"/>
              </a:ext>
            </a:extLst>
          </a:blip>
          <a:srcRect l="20065" t="17073" r="21317" b="35535"/>
          <a:stretch/>
        </p:blipFill>
        <p:spPr bwMode="auto">
          <a:xfrm>
            <a:off x="1141276" y="1424761"/>
            <a:ext cx="5806988" cy="2580303"/>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3"/>
          <a:stretch>
            <a:fillRect/>
          </a:stretch>
        </p:blipFill>
        <p:spPr>
          <a:xfrm>
            <a:off x="3203848" y="4005064"/>
            <a:ext cx="5249572" cy="2717488"/>
          </a:xfrm>
          <a:prstGeom prst="rect">
            <a:avLst/>
          </a:prstGeom>
        </p:spPr>
      </p:pic>
    </p:spTree>
    <p:extLst>
      <p:ext uri="{BB962C8B-B14F-4D97-AF65-F5344CB8AC3E}">
        <p14:creationId xmlns:p14="http://schemas.microsoft.com/office/powerpoint/2010/main" val="2518462664"/>
      </p:ext>
    </p:extLst>
  </p:cSld>
  <p:clrMapOvr>
    <a:masterClrMapping/>
  </p:clrMapOvr>
</p:sld>
</file>

<file path=ppt/theme/theme1.xml><?xml version="1.0" encoding="utf-8"?>
<a:theme xmlns:a="http://schemas.openxmlformats.org/drawingml/2006/main" name="New Intake">
  <a:themeElements>
    <a:clrScheme name="New Intak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ew Intak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w Intak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ew Intak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ew Intak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ew Intak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ew Intak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ew Intak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ew Intak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ew Intak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ew Intak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ew Intak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ew Intak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ew Intak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9fabccb-faaa-45b3-83e8-133f674a9a7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B9820A0A1FBD949AC9A049D1138D0AE" ma:contentTypeVersion="18" ma:contentTypeDescription="Create a new document." ma:contentTypeScope="" ma:versionID="18905be71796d5713b4650f647a27d4e">
  <xsd:schema xmlns:xsd="http://www.w3.org/2001/XMLSchema" xmlns:xs="http://www.w3.org/2001/XMLSchema" xmlns:p="http://schemas.microsoft.com/office/2006/metadata/properties" xmlns:ns3="d9fabccb-faaa-45b3-83e8-133f674a9a70" xmlns:ns4="b074ab2f-13f2-4a0a-a0d8-98b0f0820783" targetNamespace="http://schemas.microsoft.com/office/2006/metadata/properties" ma:root="true" ma:fieldsID="8c0120a4eedfdce6258ba5f8c9b6eb52" ns3:_="" ns4:_="">
    <xsd:import namespace="d9fabccb-faaa-45b3-83e8-133f674a9a70"/>
    <xsd:import namespace="b074ab2f-13f2-4a0a-a0d8-98b0f082078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4:SharedWithUsers" minOccurs="0"/>
                <xsd:element ref="ns4:SharedWithDetails" minOccurs="0"/>
                <xsd:element ref="ns4:SharingHintHash"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fabccb-faaa-45b3-83e8-133f674a9a70"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74ab2f-13f2-4a0a-a0d8-98b0f082078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8A32E7-EC39-457C-9751-25F1FE59E169}">
  <ds:schemaRefs>
    <ds:schemaRef ds:uri="http://www.w3.org/XML/1998/namespace"/>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http://schemas.microsoft.com/office/2006/metadata/properties"/>
    <ds:schemaRef ds:uri="b074ab2f-13f2-4a0a-a0d8-98b0f0820783"/>
    <ds:schemaRef ds:uri="d9fabccb-faaa-45b3-83e8-133f674a9a70"/>
    <ds:schemaRef ds:uri="http://purl.org/dc/dcmitype/"/>
  </ds:schemaRefs>
</ds:datastoreItem>
</file>

<file path=customXml/itemProps2.xml><?xml version="1.0" encoding="utf-8"?>
<ds:datastoreItem xmlns:ds="http://schemas.openxmlformats.org/officeDocument/2006/customXml" ds:itemID="{67E7E75C-C73E-4283-BEC4-704DD058D8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fabccb-faaa-45b3-83e8-133f674a9a70"/>
    <ds:schemaRef ds:uri="b074ab2f-13f2-4a0a-a0d8-98b0f08207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D20DF5-EA6C-42AC-820A-E39FF1613B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Intake</Template>
  <TotalTime>3328</TotalTime>
  <Words>1285</Words>
  <Application>Microsoft Office PowerPoint</Application>
  <PresentationFormat>On-screen Show (4:3)</PresentationFormat>
  <Paragraphs>119</Paragraphs>
  <Slides>13</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New Intake</vt:lpstr>
      <vt:lpstr>PowerPoint Presentation</vt:lpstr>
      <vt:lpstr>Willows Staff Introductions</vt:lpstr>
      <vt:lpstr>        EYFS       Nursery are in one room with their teacher and TA. As the  children do not all come full time they will see different children on different days.       We have a large outdoor space and Reception classes and Nursery mix together in this area. In addition Nursery have a separate outdoor space.  Reception children will be split into two bases   (Elm and Oak)      Once all the visits have taken place you will be informed which base your child will be in.       The Reception teachers plan together and the children experience the same curriculum.       </vt:lpstr>
      <vt:lpstr>Nursery Visits</vt:lpstr>
      <vt:lpstr>Reception Visits </vt:lpstr>
      <vt:lpstr>First Day</vt:lpstr>
      <vt:lpstr>EYFS Arrivals and Departures</vt:lpstr>
      <vt:lpstr>Uniform</vt:lpstr>
      <vt:lpstr>School Readiness</vt:lpstr>
      <vt:lpstr>PowerPoint Presentation</vt:lpstr>
      <vt:lpstr> Lunches</vt:lpstr>
      <vt:lpstr>Communication</vt:lpstr>
      <vt:lpstr>Willows Values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Willows Primary School</dc:title>
  <dc:creator>user</dc:creator>
  <cp:lastModifiedBy>Kirsten Warren</cp:lastModifiedBy>
  <cp:revision>160</cp:revision>
  <cp:lastPrinted>2024-07-03T17:36:24Z</cp:lastPrinted>
  <dcterms:created xsi:type="dcterms:W3CDTF">2005-09-04T15:18:38Z</dcterms:created>
  <dcterms:modified xsi:type="dcterms:W3CDTF">2024-07-04T09:07:53Z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0x010100FB9820A0A1FBD949AC9A049D1138D0AE</vt:lpwstr>
  </property>
</Properties>
</file>