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4" r:id="rId4"/>
    <p:sldId id="263" r:id="rId5"/>
    <p:sldId id="265" r:id="rId6"/>
    <p:sldId id="266" r:id="rId7"/>
    <p:sldId id="267" r:id="rId8"/>
    <p:sldId id="269" r:id="rId9"/>
    <p:sldId id="271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2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6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4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0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9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49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337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02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573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1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4EE8-8004-407D-A31A-49CE5FA854A3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1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X_35IcOLZ0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CHILDREN’S RIGHTS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What is a ‘right’? 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 right is a freedom that you are entitled to. These are often written in law and should be protected.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E.g. Human rights are the basic rights and freedoms that belong to every person in the world, from birth until death.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82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835" y="2455628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6548" y="-332567"/>
            <a:ext cx="8908869" cy="2170076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897" y="2168243"/>
            <a:ext cx="63322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This year the School Council will focus on different rights to champion each term/half term to ensure you know what you and ALL children are entitled to.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</a:t>
            </a:r>
            <a:r>
              <a:rPr lang="en-GB" dirty="0">
                <a:latin typeface="Arial Rounded MT Bold" panose="020F0704030504030204" pitchFamily="34" charset="0"/>
              </a:rPr>
              <a:t>l</a:t>
            </a:r>
            <a:r>
              <a:rPr lang="en-GB" dirty="0" smtClean="0">
                <a:latin typeface="Arial Rounded MT Bold" panose="020F0704030504030204" pitchFamily="34" charset="0"/>
              </a:rPr>
              <a:t> has focused on: 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Article 27/42: You have the right to a good enough standard of living. This means you should have food, clothes and a place to live. </a:t>
            </a:r>
          </a:p>
          <a:p>
            <a:pPr algn="ctr"/>
            <a:endParaRPr lang="en-GB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school council has focused on: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Article 12/42: You have the right to an opinion and for it to be taken seriously.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54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smtClean="0">
                <a:latin typeface="Bahnschrift SemiBold Condensed" panose="020B0502040204020203" pitchFamily="34" charset="0"/>
              </a:rPr>
              <a:t>‘You have the right to an opinion and for it to be taken seriously’</a:t>
            </a:r>
            <a:endParaRPr lang="en-GB" i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772" y="1840751"/>
            <a:ext cx="4286250" cy="4286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05006" y="2786742"/>
            <a:ext cx="49029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Rounded MT Bold" panose="020F0704030504030204" pitchFamily="34" charset="0"/>
              </a:rPr>
              <a:t>1 x the field/MUGA</a:t>
            </a:r>
          </a:p>
          <a:p>
            <a:endParaRPr lang="en-GB" sz="3600" dirty="0">
              <a:latin typeface="Arial Rounded MT Bold" panose="020F0704030504030204" pitchFamily="34" charset="0"/>
            </a:endParaRPr>
          </a:p>
          <a:p>
            <a:r>
              <a:rPr lang="en-GB" sz="3600" dirty="0" smtClean="0">
                <a:latin typeface="Arial Rounded MT Bold" panose="020F0704030504030204" pitchFamily="34" charset="0"/>
              </a:rPr>
              <a:t>1 x Henry’s Garden</a:t>
            </a:r>
            <a:endParaRPr lang="en-GB" sz="3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11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323859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other rights will we be looking at?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40" y="2063741"/>
            <a:ext cx="112471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lvl="0"/>
            <a:endParaRPr lang="en-GB" dirty="0"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You have the right to be with friends and join or set up clubs, unless this breaks the rights of others</a:t>
            </a:r>
            <a:r>
              <a:rPr lang="en-GB" sz="24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You </a:t>
            </a:r>
            <a:r>
              <a:rPr lang="en-GB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have the right to play and relax by doing things like sports, music and drama</a:t>
            </a:r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If you come from a minority group, because of your race, religion or language, you have the right to enjoy your own culture, practise your own religion, and use your own language.</a:t>
            </a:r>
          </a:p>
          <a:p>
            <a:pPr algn="ctr"/>
            <a:r>
              <a:rPr lang="en-GB" sz="2400" dirty="0" smtClean="0">
                <a:latin typeface="Arial Rounded MT Bold" panose="020F0704030504030204" pitchFamily="34" charset="0"/>
              </a:rPr>
              <a:t> 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4855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smtClean="0">
                <a:latin typeface="Bahnschrift SemiBold SemiConden" panose="020B0502040204020203" pitchFamily="34" charset="0"/>
              </a:rPr>
              <a:t>Education</a:t>
            </a:r>
            <a:endParaRPr lang="en-GB" sz="6600" dirty="0">
              <a:latin typeface="Bahnschrift SemiBold SemiConden" panose="020B0502040204020203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405" r="13452"/>
          <a:stretch/>
        </p:blipFill>
        <p:spPr>
          <a:xfrm>
            <a:off x="7062651" y="1961311"/>
            <a:ext cx="4180115" cy="411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2124891"/>
            <a:ext cx="5867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Article 28 of the UNCRC says that children and </a:t>
            </a:r>
            <a:r>
              <a:rPr lang="en-GB" sz="3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young people have the right to education no matter who they are: regardless of race, gender or disability; if they’re in detention, or if they’re a refugee</a:t>
            </a:r>
          </a:p>
        </p:txBody>
      </p:sp>
    </p:spTree>
    <p:extLst>
      <p:ext uri="{BB962C8B-B14F-4D97-AF65-F5344CB8AC3E}">
        <p14:creationId xmlns:p14="http://schemas.microsoft.com/office/powerpoint/2010/main" val="42295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ahnschrift SemiBold SemiConden" panose="020B0502040204020203" pitchFamily="34" charset="0"/>
              </a:rPr>
              <a:t>What do you think this number stands for?</a:t>
            </a:r>
            <a:endParaRPr lang="en-GB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66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244 million</a:t>
            </a:r>
            <a:endParaRPr lang="en-GB" sz="66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New </a:t>
            </a:r>
            <a:r>
              <a:rPr lang="en-GB" dirty="0">
                <a:solidFill>
                  <a:srgbClr val="00B050"/>
                </a:solidFill>
                <a:latin typeface="Arial Rounded MT Bold" panose="020F0704030504030204" pitchFamily="34" charset="0"/>
              </a:rPr>
              <a:t>data from the United Nations Educational, Scientific and Cultural Organization (UNESCO) shows that an estimated </a:t>
            </a:r>
            <a:r>
              <a:rPr lang="en-GB" dirty="0">
                <a:solidFill>
                  <a:srgbClr val="7030A0"/>
                </a:solidFill>
                <a:latin typeface="Arial Rounded MT Bold" panose="020F0704030504030204" pitchFamily="34" charset="0"/>
              </a:rPr>
              <a:t>244 million children aged between 6 and 18 are still out of school around the world. </a:t>
            </a:r>
            <a:r>
              <a:rPr lang="en-GB" dirty="0">
                <a:solidFill>
                  <a:srgbClr val="00B050"/>
                </a:solidFill>
                <a:latin typeface="Arial Rounded MT Bold" panose="020F0704030504030204" pitchFamily="34" charset="0"/>
              </a:rPr>
              <a:t>Sub-Saharan Africa and Central and Southern Asia are the regions with the highest numbers of out-of-school learners</a:t>
            </a:r>
            <a:r>
              <a:rPr lang="en-GB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. (2022)</a:t>
            </a:r>
            <a:endParaRPr lang="en-GB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85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ahnschrift SemiBold SemiConden" panose="020B0502040204020203" pitchFamily="34" charset="0"/>
              </a:rPr>
              <a:t>The Pros and Cons</a:t>
            </a:r>
            <a:endParaRPr lang="en-GB" dirty="0">
              <a:latin typeface="Bahnschrift SemiBold SemiConden" panose="020B0502040204020203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87529"/>
              </p:ext>
            </p:extLst>
          </p:nvPr>
        </p:nvGraphicFramePr>
        <p:xfrm>
          <a:off x="542109" y="2713900"/>
          <a:ext cx="5257800" cy="2966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5282425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PROS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271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Sleep</a:t>
                      </a:r>
                      <a:r>
                        <a:rPr lang="en-GB" baseline="0" dirty="0" smtClean="0"/>
                        <a:t> in until whatever time you like!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9856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Become</a:t>
                      </a:r>
                      <a:r>
                        <a:rPr lang="en-GB" baseline="0" dirty="0" smtClean="0"/>
                        <a:t> amazing at video games!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0846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Spend lots of time with your parents!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973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531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303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96597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95059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53737" y="1690688"/>
            <a:ext cx="9945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How would not going to school, and being deprived of your right to education, affect your life?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98479"/>
              </p:ext>
            </p:extLst>
          </p:nvPr>
        </p:nvGraphicFramePr>
        <p:xfrm>
          <a:off x="6307183" y="2713900"/>
          <a:ext cx="5257800" cy="3505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8534452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382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Never learn to read or write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2314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Never learn how to make friends, socialise and play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818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Never be able to work with numbers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63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Probably be inactive,</a:t>
                      </a:r>
                      <a:r>
                        <a:rPr lang="en-GB" baseline="0" dirty="0" smtClean="0"/>
                        <a:t> unfit and unhealthy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0420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Never learn the importance of respect, punctuality and working</a:t>
                      </a:r>
                      <a:r>
                        <a:rPr lang="en-GB" baseline="0" dirty="0" smtClean="0"/>
                        <a:t> hard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2095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Parents can’t earn as much money as they’re busy looking after you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041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423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048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ahnschrift SemiBold SemiConden" panose="020B0502040204020203" pitchFamily="34" charset="0"/>
              </a:rPr>
              <a:t>International Day of Education</a:t>
            </a:r>
            <a:endParaRPr lang="en-GB" dirty="0"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9900" y="1772862"/>
            <a:ext cx="3331521" cy="17517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17" y="1256419"/>
            <a:ext cx="6553200" cy="38576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702" y="4106487"/>
            <a:ext cx="2573915" cy="257391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3999" y="4700946"/>
            <a:ext cx="72474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Arial Rounded MT Bold" panose="020F0704030504030204" pitchFamily="34" charset="0"/>
              </a:rPr>
              <a:t>Highlights the importance of education for all</a:t>
            </a:r>
          </a:p>
          <a:p>
            <a:endParaRPr lang="en-GB" sz="2400" dirty="0">
              <a:latin typeface="Arial Rounded MT Bold" panose="020F0704030504030204" pitchFamily="34" charset="0"/>
            </a:endParaRPr>
          </a:p>
          <a:p>
            <a:r>
              <a:rPr lang="en-GB" sz="2400" dirty="0" smtClean="0">
                <a:latin typeface="Arial Rounded MT Bold" panose="020F0704030504030204" pitchFamily="34" charset="0"/>
              </a:rPr>
              <a:t>Illustrates how lucky children are in Britain to be able to go to school and learn</a:t>
            </a:r>
            <a:endParaRPr lang="en-GB" sz="2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3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rX_35IcOLZ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38850" y="1027906"/>
            <a:ext cx="9168190" cy="515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8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491" y="52804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400" dirty="0" smtClean="0"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r>
              <a:rPr lang="en-GB" sz="4400" dirty="0" smtClean="0">
                <a:latin typeface="Arial Rounded MT Bold" panose="020F0704030504030204" pitchFamily="34" charset="0"/>
              </a:rPr>
              <a:t>“The roots of education are bitter, but the fruit is sweet.” – Aristotle</a:t>
            </a:r>
          </a:p>
          <a:p>
            <a:pPr marL="0" indent="0" algn="ctr">
              <a:buNone/>
            </a:pPr>
            <a:endParaRPr lang="en-GB" sz="4400" dirty="0"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en-GB" sz="4400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521" y="2975473"/>
            <a:ext cx="4801824" cy="31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90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538</Words>
  <Application>Microsoft Office PowerPoint</Application>
  <PresentationFormat>Widescreen</PresentationFormat>
  <Paragraphs>57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Rounded MT Bold</vt:lpstr>
      <vt:lpstr>Bahnschrift SemiBold Condensed</vt:lpstr>
      <vt:lpstr>Bahnschrift SemiBold SemiConden</vt:lpstr>
      <vt:lpstr>Calibri</vt:lpstr>
      <vt:lpstr>Calibri Light</vt:lpstr>
      <vt:lpstr>Office Theme</vt:lpstr>
      <vt:lpstr>What are the School Council focusing on this year?</vt:lpstr>
      <vt:lpstr>What are the School Council focusing on this year?</vt:lpstr>
      <vt:lpstr>‘You have the right to an opinion and for it to be taken seriously’</vt:lpstr>
      <vt:lpstr>What other rights will we be looking at?</vt:lpstr>
      <vt:lpstr>Education</vt:lpstr>
      <vt:lpstr>What do you think this number stands for?</vt:lpstr>
      <vt:lpstr>The Pros and Cons</vt:lpstr>
      <vt:lpstr>International Day of Education</vt:lpstr>
      <vt:lpstr>PowerPoint Presentation</vt:lpstr>
      <vt:lpstr>PowerPoint Presentation</vt:lpstr>
    </vt:vector>
  </TitlesOfParts>
  <Company>Willows Timperley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 Assembly 28/11/2023</dc:title>
  <dc:creator>Paul Jennings</dc:creator>
  <cp:lastModifiedBy>Paul Jennings</cp:lastModifiedBy>
  <cp:revision>12</cp:revision>
  <dcterms:created xsi:type="dcterms:W3CDTF">2023-11-26T14:37:22Z</dcterms:created>
  <dcterms:modified xsi:type="dcterms:W3CDTF">2024-01-22T15:25:01Z</dcterms:modified>
</cp:coreProperties>
</file>